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charts/chart1.xml" ContentType="application/vnd.openxmlformats-officedocument.drawingml.chart+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charts/chart2.xml" ContentType="application/vnd.openxmlformats-officedocument.drawingml.chart+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charts/chart3.xml" ContentType="application/vnd.openxmlformats-officedocument.drawingml.chart+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4.xml" ContentType="application/vnd.openxmlformats-officedocument.drawingml.chart+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charts/chart5.xml" ContentType="application/vnd.openxmlformats-officedocument.drawingml.chart+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charts/chart6.xml" ContentType="application/vnd.openxmlformats-officedocument.drawingml.chart+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charts/chart7.xml" ContentType="application/vnd.openxmlformats-officedocument.drawingml.chart+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charts/chart8.xml" ContentType="application/vnd.openxmlformats-officedocument.drawingml.chart+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charts/chart9.xml" ContentType="application/vnd.openxmlformats-officedocument.drawingml.chart+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charts/chart10.xml" ContentType="application/vnd.openxmlformats-officedocument.drawingml.chart+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charts/chart11.xml" ContentType="application/vnd.openxmlformats-officedocument.drawingml.chart+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charts/chart12.xml" ContentType="application/vnd.openxmlformats-officedocument.drawingml.chart+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charts/chart13.xml" ContentType="application/vnd.openxmlformats-officedocument.drawingml.chart+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charts/chart14.xml" ContentType="application/vnd.openxmlformats-officedocument.drawingml.chart+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charts/chart15.xml" ContentType="application/vnd.openxmlformats-officedocument.drawingml.chart+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charts/chart16.xml" ContentType="application/vnd.openxmlformats-officedocument.drawingml.chart+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charts/chart17.xml" ContentType="application/vnd.openxmlformats-officedocument.drawingml.chart+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8.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9.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charts/chart18.xml" ContentType="application/vnd.openxmlformats-officedocument.drawingml.chart+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charts/chart19.xml" ContentType="application/vnd.openxmlformats-officedocument.drawingml.chart+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charts/chart20.xml" ContentType="application/vnd.openxmlformats-officedocument.drawingml.chart+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4249" r:id="rId5"/>
    <p:sldId id="4188" r:id="rId6"/>
    <p:sldId id="4191" r:id="rId7"/>
    <p:sldId id="4013" r:id="rId8"/>
    <p:sldId id="4240" r:id="rId9"/>
    <p:sldId id="3540" r:id="rId10"/>
    <p:sldId id="4011" r:id="rId11"/>
    <p:sldId id="4250" r:id="rId12"/>
    <p:sldId id="4189" r:id="rId13"/>
    <p:sldId id="4200" r:id="rId14"/>
    <p:sldId id="4224" r:id="rId15"/>
    <p:sldId id="4233" r:id="rId16"/>
    <p:sldId id="4194" r:id="rId17"/>
    <p:sldId id="4228" r:id="rId18"/>
    <p:sldId id="4229" r:id="rId19"/>
    <p:sldId id="4236" r:id="rId20"/>
    <p:sldId id="4241" r:id="rId21"/>
    <p:sldId id="4225" r:id="rId22"/>
    <p:sldId id="4227" r:id="rId23"/>
    <p:sldId id="4230" r:id="rId24"/>
    <p:sldId id="4231" r:id="rId25"/>
    <p:sldId id="4232" r:id="rId26"/>
    <p:sldId id="4234" r:id="rId27"/>
    <p:sldId id="4239" r:id="rId28"/>
    <p:sldId id="4238" r:id="rId29"/>
    <p:sldId id="4237" r:id="rId30"/>
    <p:sldId id="4226" r:id="rId31"/>
    <p:sldId id="4235" r:id="rId32"/>
    <p:sldId id="4242" r:id="rId33"/>
    <p:sldId id="4243" r:id="rId34"/>
    <p:sldId id="4248" r:id="rId35"/>
    <p:sldId id="4244" r:id="rId36"/>
    <p:sldId id="4245" r:id="rId37"/>
    <p:sldId id="4246" r:id="rId38"/>
    <p:sldId id="4247" r:id="rId39"/>
    <p:sldId id="3964"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5D953C-27F2-C150-B47B-DE87CD461C8B}" name="Alanna Sawatzky" initials="AS" userId="S::Alanna.Sawatzky@Environics.ca::ecbac5ea-1bfa-4b39-b1cd-a3dabbf5871d" providerId="AD"/>
  <p188:author id="{CD6212B1-7425-5CEF-1D31-A51FC6077B0F}" name="Sarah Roberton" initials="SR" userId="S::Sarah.Roberton@environics.ca::9bc0f795-2ad8-4531-be15-9e357661d4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E85"/>
    <a:srgbClr val="260D48"/>
    <a:srgbClr val="E4E2E2"/>
    <a:srgbClr val="FEE59A"/>
    <a:srgbClr val="FDBC10"/>
    <a:srgbClr val="594D6B"/>
    <a:srgbClr val="E58E25"/>
    <a:srgbClr val="500000"/>
    <a:srgbClr val="8C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14" y="15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00950303673744E-2"/>
          <c:y val="0.24938249588012695"/>
          <c:w val="0.943398118019104"/>
          <c:h val="0.63380545377731323"/>
        </c:manualLayout>
      </c:layout>
      <c:barChart>
        <c:barDir val="col"/>
        <c:grouping val="clustered"/>
        <c:varyColors val="0"/>
        <c:ser>
          <c:idx val="0"/>
          <c:order val="0"/>
          <c:tx>
            <c:strRef>
              <c:f>Sheet1!$B$1</c:f>
              <c:strCache>
                <c:ptCount val="1"/>
                <c:pt idx="0">
                  <c:v>Series 1</c:v>
                </c:pt>
              </c:strCache>
            </c:strRef>
          </c:tx>
          <c:spPr>
            <a:solidFill>
              <a:srgbClr val="FDBC10"/>
            </a:solidFill>
            <a:ln>
              <a:noFill/>
            </a:ln>
            <a:effectLst/>
          </c:spPr>
          <c:invertIfNegative val="0"/>
          <c:dPt>
            <c:idx val="1"/>
            <c:invertIfNegative val="0"/>
            <c:bubble3D val="0"/>
            <c:spPr>
              <a:solidFill>
                <a:srgbClr val="FEE59A"/>
              </a:solidFill>
              <a:ln>
                <a:noFill/>
              </a:ln>
              <a:effectLst/>
            </c:spPr>
            <c:extLst>
              <c:ext xmlns:c16="http://schemas.microsoft.com/office/drawing/2014/chart" uri="{C3380CC4-5D6E-409C-BE32-E72D297353CC}">
                <c16:uniqueId val="{00000000-4A3A-4748-87BA-2E2B7BDE223E}"/>
              </c:ext>
            </c:extLst>
          </c:dPt>
          <c:dPt>
            <c:idx val="2"/>
            <c:invertIfNegative val="0"/>
            <c:bubble3D val="0"/>
            <c:spPr>
              <a:solidFill>
                <a:srgbClr val="8C839B"/>
              </a:solidFill>
              <a:ln>
                <a:noFill/>
              </a:ln>
              <a:effectLst/>
            </c:spPr>
            <c:extLst>
              <c:ext xmlns:c16="http://schemas.microsoft.com/office/drawing/2014/chart" uri="{C3380CC4-5D6E-409C-BE32-E72D297353CC}">
                <c16:uniqueId val="{00000001-4A3A-4748-87BA-2E2B7BDE223E}"/>
              </c:ext>
            </c:extLst>
          </c:dPt>
          <c:dPt>
            <c:idx val="3"/>
            <c:invertIfNegative val="0"/>
            <c:bubble3D val="0"/>
            <c:spPr>
              <a:solidFill>
                <a:srgbClr val="594D6B"/>
              </a:solidFill>
              <a:ln>
                <a:noFill/>
              </a:ln>
              <a:effectLst/>
            </c:spPr>
            <c:extLst>
              <c:ext xmlns:c16="http://schemas.microsoft.com/office/drawing/2014/chart" uri="{C3380CC4-5D6E-409C-BE32-E72D297353CC}">
                <c16:uniqueId val="{00000002-4A3A-4748-87BA-2E2B7BDE223E}"/>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Très préoccupé</c:v>
                </c:pt>
                <c:pt idx="1">
                  <c:v>Un peu préoccupé</c:v>
                </c:pt>
                <c:pt idx="2">
                  <c:v>Pas très préoccupé</c:v>
                </c:pt>
                <c:pt idx="3">
                  <c:v>Pas du tout préoccupé</c:v>
                </c:pt>
              </c:strCache>
            </c:strRef>
          </c:cat>
          <c:val>
            <c:numRef>
              <c:f>Sheet1!$B$2:$B$5</c:f>
              <c:numCache>
                <c:formatCode>0%</c:formatCode>
                <c:ptCount val="4"/>
                <c:pt idx="0">
                  <c:v>0.44</c:v>
                </c:pt>
                <c:pt idx="1">
                  <c:v>0.49</c:v>
                </c:pt>
                <c:pt idx="2">
                  <c:v>0.06</c:v>
                </c:pt>
                <c:pt idx="3">
                  <c:v>0.01</c:v>
                </c:pt>
              </c:numCache>
            </c:numRef>
          </c:val>
          <c:extLst>
            <c:ext xmlns:c16="http://schemas.microsoft.com/office/drawing/2014/chart" uri="{C3380CC4-5D6E-409C-BE32-E72D297353CC}">
              <c16:uniqueId val="{00000000-DBB3-BF45-9DAB-7B7822DA005E}"/>
            </c:ext>
          </c:extLst>
        </c:ser>
        <c:dLbls>
          <c:showLegendKey val="0"/>
          <c:showVal val="0"/>
          <c:showCatName val="0"/>
          <c:showSerName val="0"/>
          <c:showPercent val="0"/>
          <c:showBubbleSize val="0"/>
        </c:dLbls>
        <c:gapWidth val="150"/>
        <c:overlap val="-27"/>
        <c:axId val="287036552"/>
        <c:axId val="287030280"/>
      </c:barChart>
      <c:catAx>
        <c:axId val="28703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crossAx val="287030280"/>
        <c:crosses val="autoZero"/>
        <c:auto val="0"/>
        <c:lblAlgn val="ctr"/>
        <c:lblOffset val="100"/>
        <c:noMultiLvlLbl val="0"/>
      </c:catAx>
      <c:valAx>
        <c:axId val="287030280"/>
        <c:scaling>
          <c:orientation val="minMax"/>
        </c:scaling>
        <c:delete val="1"/>
        <c:axPos val="l"/>
        <c:numFmt formatCode="0%" sourceLinked="1"/>
        <c:majorTickMark val="none"/>
        <c:minorTickMark val="none"/>
        <c:tickLblPos val="nextTo"/>
        <c:crossAx val="287036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smtId="4294967295">
          <a:solidFill>
            <a:schemeClr val="tx1">
              <a:lumMod val="75000"/>
              <a:lumOff val="25000"/>
            </a:schemeClr>
          </a:solidFill>
          <a:latin typeface="Cordia New" panose="020B0304020202020204" pitchFamily="34" charset="-34"/>
          <a:cs typeface="Cordia New" panose="020B0304020202020204" pitchFamily="34" charset="-34"/>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89286708831787"/>
          <c:y val="3.3390456810593605E-3"/>
          <c:w val="0.55882847309112549"/>
          <c:h val="0.95946896076202393"/>
        </c:manualLayout>
      </c:layout>
      <c:barChart>
        <c:barDir val="bar"/>
        <c:grouping val="clustered"/>
        <c:varyColors val="0"/>
        <c:ser>
          <c:idx val="0"/>
          <c:order val="0"/>
          <c:tx>
            <c:strRef>
              <c:f>Sheet1!$B$1</c:f>
              <c:strCache>
                <c:ptCount val="1"/>
                <c:pt idx="0">
                  <c:v>actions</c:v>
                </c:pt>
              </c:strCache>
            </c:strRef>
          </c:tx>
          <c:spPr>
            <a:solidFill>
              <a:srgbClr val="FDBC10"/>
            </a:solidFill>
            <a:ln>
              <a:noFill/>
            </a:ln>
            <a:effectLst/>
          </c:spPr>
          <c:invertIfNegative val="0"/>
          <c:dPt>
            <c:idx val="0"/>
            <c:invertIfNegative val="0"/>
            <c:bubble3D val="0"/>
            <c:spPr>
              <a:solidFill>
                <a:srgbClr val="FDBC10"/>
              </a:solidFill>
              <a:ln>
                <a:noFill/>
              </a:ln>
              <a:effectLst/>
            </c:spPr>
            <c:extLst>
              <c:ext xmlns:c16="http://schemas.microsoft.com/office/drawing/2014/chart" uri="{C3380CC4-5D6E-409C-BE32-E72D297353CC}">
                <c16:uniqueId val="{00000001-B303-4B07-8847-F87CAD61A82D}"/>
              </c:ext>
            </c:extLst>
          </c:dPt>
          <c:dPt>
            <c:idx val="2"/>
            <c:invertIfNegative val="0"/>
            <c:bubble3D val="0"/>
            <c:spPr>
              <a:solidFill>
                <a:srgbClr val="FDBC10"/>
              </a:solidFill>
              <a:ln>
                <a:noFill/>
              </a:ln>
              <a:effectLst/>
            </c:spPr>
            <c:extLst>
              <c:ext xmlns:c16="http://schemas.microsoft.com/office/drawing/2014/chart" uri="{C3380CC4-5D6E-409C-BE32-E72D297353CC}">
                <c16:uniqueId val="{00000001-1552-4434-BFCF-854845C2B72B}"/>
              </c:ext>
            </c:extLst>
          </c:dPt>
          <c:dPt>
            <c:idx val="3"/>
            <c:invertIfNegative val="0"/>
            <c:bubble3D val="0"/>
            <c:spPr>
              <a:solidFill>
                <a:srgbClr val="FDBC10"/>
              </a:solidFill>
              <a:ln>
                <a:noFill/>
              </a:ln>
              <a:effectLst/>
            </c:spPr>
            <c:extLst>
              <c:ext xmlns:c16="http://schemas.microsoft.com/office/drawing/2014/chart" uri="{C3380CC4-5D6E-409C-BE32-E72D297353CC}">
                <c16:uniqueId val="{00000002-1552-4434-BFCF-854845C2B72B}"/>
              </c:ext>
            </c:extLst>
          </c:dPt>
          <c:dPt>
            <c:idx val="4"/>
            <c:invertIfNegative val="0"/>
            <c:bubble3D val="0"/>
            <c:spPr>
              <a:solidFill>
                <a:srgbClr val="FDBC10"/>
              </a:solidFill>
              <a:ln>
                <a:noFill/>
              </a:ln>
              <a:effectLst/>
            </c:spPr>
            <c:extLst>
              <c:ext xmlns:c16="http://schemas.microsoft.com/office/drawing/2014/chart" uri="{C3380CC4-5D6E-409C-BE32-E72D297353CC}">
                <c16:uniqueId val="{00000007-B303-4B07-8847-F87CAD61A82D}"/>
              </c:ext>
            </c:extLst>
          </c:dPt>
          <c:dPt>
            <c:idx val="5"/>
            <c:invertIfNegative val="0"/>
            <c:bubble3D val="0"/>
            <c:spPr>
              <a:solidFill>
                <a:srgbClr val="FDBC10"/>
              </a:solidFill>
              <a:ln>
                <a:noFill/>
              </a:ln>
              <a:effectLst/>
            </c:spPr>
            <c:extLst>
              <c:ext xmlns:c16="http://schemas.microsoft.com/office/drawing/2014/chart" uri="{C3380CC4-5D6E-409C-BE32-E72D297353CC}">
                <c16:uniqueId val="{00000003-1552-4434-BFCF-854845C2B72B}"/>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Sheet1!$A$2:$A$9</c:f>
              <c:strCache>
                <c:ptCount val="8"/>
                <c:pt idx="0">
                  <c:v>Je n'ai pas n'argent pour me préparer</c:v>
                </c:pt>
                <c:pt idx="1">
                  <c:v>Je n'y ai jamais vraiment pensé avant</c:v>
                </c:pt>
                <c:pt idx="2">
                  <c:v>Je ne saist pas très bien comment me préparer</c:v>
                </c:pt>
                <c:pt idx="3">
                  <c:v>Je n'ai pas le temps de me préparer</c:v>
                </c:pt>
                <c:pt idx="4">
                  <c:v>Je suis déjà préparé</c:v>
                </c:pt>
                <c:pt idx="5">
                  <c:v>Aucun risque dans ma communauté nécessitant une préparation aux catastrophes</c:v>
                </c:pt>
                <c:pt idx="6">
                  <c:v>Ma maison est en sécurité, je n'ai pas besoin de me préparer</c:v>
                </c:pt>
                <c:pt idx="7">
                  <c:v>Autre</c:v>
                </c:pt>
              </c:strCache>
            </c:strRef>
          </c:cat>
          <c:val>
            <c:numRef>
              <c:f>Sheet1!$B$2:$B$9</c:f>
              <c:numCache>
                <c:formatCode>0%</c:formatCode>
                <c:ptCount val="8"/>
                <c:pt idx="0">
                  <c:v>0.39</c:v>
                </c:pt>
                <c:pt idx="1">
                  <c:v>0.34</c:v>
                </c:pt>
                <c:pt idx="2">
                  <c:v>0.3</c:v>
                </c:pt>
                <c:pt idx="3">
                  <c:v>0.16</c:v>
                </c:pt>
                <c:pt idx="4">
                  <c:v>0.13</c:v>
                </c:pt>
                <c:pt idx="5">
                  <c:v>0.06</c:v>
                </c:pt>
                <c:pt idx="6">
                  <c:v>0.06</c:v>
                </c:pt>
                <c:pt idx="7">
                  <c:v>0.03</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481387160"/>
        <c:axId val="481387944"/>
      </c:barChart>
      <c:catAx>
        <c:axId val="481387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481387944"/>
        <c:crosses val="autoZero"/>
        <c:auto val="0"/>
        <c:lblAlgn val="ctr"/>
        <c:lblOffset val="100"/>
        <c:noMultiLvlLbl val="0"/>
      </c:catAx>
      <c:valAx>
        <c:axId val="481387944"/>
        <c:scaling>
          <c:orientation val="minMax"/>
          <c:max val="1.2"/>
          <c:min val="0"/>
        </c:scaling>
        <c:delete val="1"/>
        <c:axPos val="t"/>
        <c:numFmt formatCode="0%" sourceLinked="1"/>
        <c:majorTickMark val="out"/>
        <c:minorTickMark val="none"/>
        <c:tickLblPos val="nextTo"/>
        <c:crossAx val="481387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56369227170944E-2"/>
          <c:y val="0.24938249588012695"/>
          <c:w val="0.943398118019104"/>
          <c:h val="0.63380545377731323"/>
        </c:manualLayout>
      </c:layout>
      <c:barChart>
        <c:barDir val="col"/>
        <c:grouping val="clustered"/>
        <c:varyColors val="0"/>
        <c:ser>
          <c:idx val="0"/>
          <c:order val="0"/>
          <c:tx>
            <c:strRef>
              <c:f>Sheet1!$B$1</c:f>
              <c:strCache>
                <c:ptCount val="1"/>
                <c:pt idx="0">
                  <c:v>Series 1</c:v>
                </c:pt>
              </c:strCache>
            </c:strRef>
          </c:tx>
          <c:spPr>
            <a:solidFill>
              <a:srgbClr val="FDBC10"/>
            </a:solidFill>
            <a:ln>
              <a:noFill/>
            </a:ln>
            <a:effectLst/>
          </c:spPr>
          <c:invertIfNegative val="0"/>
          <c:dPt>
            <c:idx val="1"/>
            <c:invertIfNegative val="0"/>
            <c:bubble3D val="0"/>
            <c:spPr>
              <a:solidFill>
                <a:srgbClr val="FEE59A"/>
              </a:solidFill>
              <a:ln>
                <a:noFill/>
              </a:ln>
              <a:effectLst/>
            </c:spPr>
            <c:extLst>
              <c:ext xmlns:c16="http://schemas.microsoft.com/office/drawing/2014/chart" uri="{C3380CC4-5D6E-409C-BE32-E72D297353CC}">
                <c16:uniqueId val="{00000000-4A3A-4748-87BA-2E2B7BDE223E}"/>
              </c:ext>
            </c:extLst>
          </c:dPt>
          <c:dPt>
            <c:idx val="2"/>
            <c:invertIfNegative val="0"/>
            <c:bubble3D val="0"/>
            <c:spPr>
              <a:solidFill>
                <a:srgbClr val="8C839B"/>
              </a:solidFill>
              <a:ln>
                <a:noFill/>
              </a:ln>
              <a:effectLst/>
            </c:spPr>
            <c:extLst>
              <c:ext xmlns:c16="http://schemas.microsoft.com/office/drawing/2014/chart" uri="{C3380CC4-5D6E-409C-BE32-E72D297353CC}">
                <c16:uniqueId val="{00000001-4A3A-4748-87BA-2E2B7BDE223E}"/>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Plus en mesure</c:v>
                </c:pt>
                <c:pt idx="1">
                  <c:v>Aucun changement</c:v>
                </c:pt>
                <c:pt idx="2">
                  <c:v>Moins en mesure</c:v>
                </c:pt>
              </c:strCache>
            </c:strRef>
          </c:cat>
          <c:val>
            <c:numRef>
              <c:f>Sheet1!$B$2:$B$4</c:f>
              <c:numCache>
                <c:formatCode>0%</c:formatCode>
                <c:ptCount val="3"/>
                <c:pt idx="0">
                  <c:v>0.33</c:v>
                </c:pt>
                <c:pt idx="1">
                  <c:v>0.4</c:v>
                </c:pt>
                <c:pt idx="2">
                  <c:v>0.27</c:v>
                </c:pt>
              </c:numCache>
            </c:numRef>
          </c:val>
          <c:extLst>
            <c:ext xmlns:c16="http://schemas.microsoft.com/office/drawing/2014/chart" uri="{C3380CC4-5D6E-409C-BE32-E72D297353CC}">
              <c16:uniqueId val="{00000000-DBB3-BF45-9DAB-7B7822DA005E}"/>
            </c:ext>
          </c:extLst>
        </c:ser>
        <c:dLbls>
          <c:showLegendKey val="0"/>
          <c:showVal val="0"/>
          <c:showCatName val="0"/>
          <c:showSerName val="0"/>
          <c:showPercent val="0"/>
          <c:showBubbleSize val="0"/>
        </c:dLbls>
        <c:gapWidth val="150"/>
        <c:overlap val="-27"/>
        <c:axId val="481388336"/>
        <c:axId val="481391864"/>
      </c:barChart>
      <c:catAx>
        <c:axId val="48138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crossAx val="481391864"/>
        <c:crosses val="autoZero"/>
        <c:auto val="0"/>
        <c:lblAlgn val="ctr"/>
        <c:lblOffset val="100"/>
        <c:noMultiLvlLbl val="0"/>
      </c:catAx>
      <c:valAx>
        <c:axId val="481391864"/>
        <c:scaling>
          <c:orientation val="minMax"/>
        </c:scaling>
        <c:delete val="1"/>
        <c:axPos val="l"/>
        <c:numFmt formatCode="0%" sourceLinked="1"/>
        <c:majorTickMark val="none"/>
        <c:minorTickMark val="none"/>
        <c:tickLblPos val="nextTo"/>
        <c:crossAx val="48138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smtId="4294967295">
          <a:solidFill>
            <a:schemeClr val="tx1">
              <a:lumMod val="75000"/>
              <a:lumOff val="25000"/>
            </a:schemeClr>
          </a:solidFill>
          <a:latin typeface="Cordia New" panose="020B0304020202020204" pitchFamily="34" charset="-34"/>
          <a:cs typeface="Cordia New" panose="020B0304020202020204" pitchFamily="34" charset="-34"/>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89286708831787"/>
          <c:y val="3.3390456810593605E-3"/>
          <c:w val="0.55882847309112549"/>
          <c:h val="0.95946896076202393"/>
        </c:manualLayout>
      </c:layout>
      <c:barChart>
        <c:barDir val="bar"/>
        <c:grouping val="clustered"/>
        <c:varyColors val="0"/>
        <c:ser>
          <c:idx val="0"/>
          <c:order val="0"/>
          <c:tx>
            <c:strRef>
              <c:f>Sheet1!$B$1</c:f>
              <c:strCache>
                <c:ptCount val="1"/>
                <c:pt idx="0">
                  <c:v>Responsible</c:v>
                </c:pt>
              </c:strCache>
            </c:strRef>
          </c:tx>
          <c:spPr>
            <a:solidFill>
              <a:srgbClr val="FDBC10"/>
            </a:solidFill>
            <a:ln>
              <a:noFill/>
            </a:ln>
            <a:effectLst/>
          </c:spPr>
          <c:invertIfNegative val="0"/>
          <c:dPt>
            <c:idx val="0"/>
            <c:invertIfNegative val="0"/>
            <c:bubble3D val="0"/>
            <c:extLst>
              <c:ext xmlns:c16="http://schemas.microsoft.com/office/drawing/2014/chart" uri="{C3380CC4-5D6E-409C-BE32-E72D297353CC}">
                <c16:uniqueId val="{00000001-B303-4B07-8847-F87CAD61A82D}"/>
              </c:ext>
            </c:extLst>
          </c:dPt>
          <c:dPt>
            <c:idx val="2"/>
            <c:invertIfNegative val="0"/>
            <c:bubble3D val="0"/>
            <c:extLst>
              <c:ext xmlns:c16="http://schemas.microsoft.com/office/drawing/2014/chart" uri="{C3380CC4-5D6E-409C-BE32-E72D297353CC}">
                <c16:uniqueId val="{00000001-1552-4434-BFCF-854845C2B72B}"/>
              </c:ext>
            </c:extLst>
          </c:dPt>
          <c:dPt>
            <c:idx val="3"/>
            <c:invertIfNegative val="0"/>
            <c:bubble3D val="0"/>
            <c:extLst>
              <c:ext xmlns:c16="http://schemas.microsoft.com/office/drawing/2014/chart" uri="{C3380CC4-5D6E-409C-BE32-E72D297353CC}">
                <c16:uniqueId val="{00000002-1552-4434-BFCF-854845C2B72B}"/>
              </c:ext>
            </c:extLst>
          </c:dPt>
          <c:dPt>
            <c:idx val="4"/>
            <c:invertIfNegative val="0"/>
            <c:bubble3D val="0"/>
            <c:extLst>
              <c:ext xmlns:c16="http://schemas.microsoft.com/office/drawing/2014/chart" uri="{C3380CC4-5D6E-409C-BE32-E72D297353CC}">
                <c16:uniqueId val="{00000007-B303-4B07-8847-F87CAD61A82D}"/>
              </c:ext>
            </c:extLst>
          </c:dPt>
          <c:dPt>
            <c:idx val="5"/>
            <c:invertIfNegative val="0"/>
            <c:bubble3D val="0"/>
            <c:extLst>
              <c:ext xmlns:c16="http://schemas.microsoft.com/office/drawing/2014/chart" uri="{C3380CC4-5D6E-409C-BE32-E72D297353CC}">
                <c16:uniqueId val="{00000003-1552-4434-BFCF-854845C2B72B}"/>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6"/>
                <c:pt idx="0">
                  <c:v>Amis ou famille</c:v>
                </c:pt>
                <c:pt idx="1">
                  <c:v>Gouvernement fédéral</c:v>
                </c:pt>
                <c:pt idx="2">
                  <c:v>Gouvernement tribal</c:v>
                </c:pt>
                <c:pt idx="3">
                  <c:v>Gouvernement provincial</c:v>
                </c:pt>
                <c:pt idx="4">
                  <c:v>Compagnie d'assurance</c:v>
                </c:pt>
                <c:pt idx="5">
                  <c:v>Organisations non gouvernementales</c:v>
                </c:pt>
              </c:strCache>
            </c:strRef>
          </c:cat>
          <c:val>
            <c:numRef>
              <c:f>Sheet1!$B$2:$B$7</c:f>
              <c:numCache>
                <c:formatCode>0%</c:formatCode>
                <c:ptCount val="6"/>
                <c:pt idx="0">
                  <c:v>0.31</c:v>
                </c:pt>
                <c:pt idx="1">
                  <c:v>0.25</c:v>
                </c:pt>
                <c:pt idx="2">
                  <c:v>0.16</c:v>
                </c:pt>
                <c:pt idx="3">
                  <c:v>0.12</c:v>
                </c:pt>
                <c:pt idx="4">
                  <c:v>0.08</c:v>
                </c:pt>
                <c:pt idx="5">
                  <c:v>7.0000000000000007E-2</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481392648"/>
        <c:axId val="481388728"/>
      </c:barChart>
      <c:catAx>
        <c:axId val="481392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481388728"/>
        <c:crosses val="autoZero"/>
        <c:auto val="0"/>
        <c:lblAlgn val="ctr"/>
        <c:lblOffset val="100"/>
        <c:noMultiLvlLbl val="0"/>
      </c:catAx>
      <c:valAx>
        <c:axId val="481388728"/>
        <c:scaling>
          <c:orientation val="minMax"/>
          <c:max val="1.2"/>
          <c:min val="0"/>
        </c:scaling>
        <c:delete val="1"/>
        <c:axPos val="t"/>
        <c:numFmt formatCode="0%" sourceLinked="1"/>
        <c:majorTickMark val="out"/>
        <c:minorTickMark val="none"/>
        <c:tickLblPos val="nextTo"/>
        <c:crossAx val="481392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FDBC10"/>
              </a:solidFill>
              <a:ln w="19050">
                <a:solidFill>
                  <a:schemeClr val="lt1"/>
                </a:solidFill>
              </a:ln>
            </c:spPr>
            <c:extLst>
              <c:ext xmlns:c16="http://schemas.microsoft.com/office/drawing/2014/chart" uri="{C3380CC4-5D6E-409C-BE32-E72D297353CC}">
                <c16:uniqueId val="{00000001-1DFA-4D4E-BB26-372612E2DDC1}"/>
              </c:ext>
            </c:extLst>
          </c:dPt>
          <c:dPt>
            <c:idx val="1"/>
            <c:bubble3D val="0"/>
            <c:spPr>
              <a:solidFill>
                <a:srgbClr val="594D6B"/>
              </a:solidFill>
              <a:ln w="19050">
                <a:solidFill>
                  <a:schemeClr val="lt1"/>
                </a:solidFill>
              </a:ln>
            </c:spPr>
            <c:extLst>
              <c:ext xmlns:c16="http://schemas.microsoft.com/office/drawing/2014/chart" uri="{C3380CC4-5D6E-409C-BE32-E72D297353CC}">
                <c16:uniqueId val="{00000002-1DFA-4D4E-BB26-372612E2DDC1}"/>
              </c:ext>
            </c:extLst>
          </c:dPt>
          <c:dPt>
            <c:idx val="2"/>
            <c:bubble3D val="0"/>
            <c:spPr>
              <a:solidFill>
                <a:schemeClr val="bg1">
                  <a:lumMod val="85000"/>
                </a:schemeClr>
              </a:solidFill>
              <a:ln w="19050">
                <a:solidFill>
                  <a:schemeClr val="lt1"/>
                </a:solidFill>
              </a:ln>
            </c:spPr>
            <c:extLst>
              <c:ext xmlns:c16="http://schemas.microsoft.com/office/drawing/2014/chart" uri="{C3380CC4-5D6E-409C-BE32-E72D297353CC}">
                <c16:uniqueId val="{00000003-1DFA-4D4E-BB26-372612E2DDC1}"/>
              </c:ext>
            </c:extLst>
          </c:dPt>
          <c:dPt>
            <c:idx val="3"/>
            <c:bubble3D val="0"/>
            <c:spPr>
              <a:solidFill>
                <a:schemeClr val="bg1">
                  <a:lumMod val="85000"/>
                </a:schemeClr>
              </a:solidFill>
              <a:ln w="19050">
                <a:solidFill>
                  <a:schemeClr val="lt1"/>
                </a:solidFill>
              </a:ln>
            </c:spPr>
            <c:extLst>
              <c:ext xmlns:c16="http://schemas.microsoft.com/office/drawing/2014/chart" uri="{C3380CC4-5D6E-409C-BE32-E72D297353CC}">
                <c16:uniqueId val="{00000004-1DFA-4D4E-BB26-372612E2DDC1}"/>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DFA-4D4E-BB26-372612E2DDC1}"/>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DFA-4D4E-BB26-372612E2DD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0%</c:formatCode>
                <c:ptCount val="3"/>
                <c:pt idx="0">
                  <c:v>0.61</c:v>
                </c:pt>
                <c:pt idx="1">
                  <c:v>0.32</c:v>
                </c:pt>
                <c:pt idx="2">
                  <c:v>0.06</c:v>
                </c:pt>
              </c:numCache>
            </c:numRef>
          </c:val>
          <c:extLst>
            <c:ext xmlns:c16="http://schemas.microsoft.com/office/drawing/2014/chart" uri="{C3380CC4-5D6E-409C-BE32-E72D297353CC}">
              <c16:uniqueId val="{00000000-1DFA-4D4E-BB26-372612E2DDC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63503646850586"/>
          <c:y val="3.3389497548341751E-3"/>
          <c:w val="0.55882847309112549"/>
          <c:h val="0.95946896076202393"/>
        </c:manualLayout>
      </c:layout>
      <c:barChart>
        <c:barDir val="bar"/>
        <c:grouping val="clustered"/>
        <c:varyColors val="0"/>
        <c:ser>
          <c:idx val="0"/>
          <c:order val="0"/>
          <c:tx>
            <c:strRef>
              <c:f>Sheet1!$B$1</c:f>
              <c:strCache>
                <c:ptCount val="1"/>
                <c:pt idx="0">
                  <c:v>Véhicule</c:v>
                </c:pt>
              </c:strCache>
            </c:strRef>
          </c:tx>
          <c:spPr>
            <a:solidFill>
              <a:srgbClr val="FDBC10"/>
            </a:solidFill>
            <a:ln>
              <a:noFill/>
            </a:ln>
            <a:effectLst/>
          </c:spPr>
          <c:invertIfNegative val="0"/>
          <c:dPt>
            <c:idx val="0"/>
            <c:invertIfNegative val="0"/>
            <c:bubble3D val="0"/>
            <c:extLst>
              <c:ext xmlns:c16="http://schemas.microsoft.com/office/drawing/2014/chart" uri="{C3380CC4-5D6E-409C-BE32-E72D297353CC}">
                <c16:uniqueId val="{00000001-B303-4B07-8847-F87CAD61A82D}"/>
              </c:ext>
            </c:extLst>
          </c:dPt>
          <c:dPt>
            <c:idx val="2"/>
            <c:invertIfNegative val="0"/>
            <c:bubble3D val="0"/>
            <c:extLst>
              <c:ext xmlns:c16="http://schemas.microsoft.com/office/drawing/2014/chart" uri="{C3380CC4-5D6E-409C-BE32-E72D297353CC}">
                <c16:uniqueId val="{00000001-1552-4434-BFCF-854845C2B72B}"/>
              </c:ext>
            </c:extLst>
          </c:dPt>
          <c:dPt>
            <c:idx val="3"/>
            <c:invertIfNegative val="0"/>
            <c:bubble3D val="0"/>
            <c:extLst>
              <c:ext xmlns:c16="http://schemas.microsoft.com/office/drawing/2014/chart" uri="{C3380CC4-5D6E-409C-BE32-E72D297353CC}">
                <c16:uniqueId val="{00000002-1552-4434-BFCF-854845C2B72B}"/>
              </c:ext>
            </c:extLst>
          </c:dPt>
          <c:dPt>
            <c:idx val="4"/>
            <c:invertIfNegative val="0"/>
            <c:bubble3D val="0"/>
            <c:spPr>
              <a:solidFill>
                <a:srgbClr val="FEE59A"/>
              </a:solidFill>
              <a:ln>
                <a:noFill/>
              </a:ln>
              <a:effectLst/>
            </c:spPr>
            <c:extLst>
              <c:ext xmlns:c16="http://schemas.microsoft.com/office/drawing/2014/chart" uri="{C3380CC4-5D6E-409C-BE32-E72D297353CC}">
                <c16:uniqueId val="{00000007-B303-4B07-8847-F87CAD61A82D}"/>
              </c:ext>
            </c:extLst>
          </c:dPt>
          <c:dPt>
            <c:idx val="5"/>
            <c:invertIfNegative val="0"/>
            <c:bubble3D val="0"/>
            <c:extLst>
              <c:ext xmlns:c16="http://schemas.microsoft.com/office/drawing/2014/chart" uri="{C3380CC4-5D6E-409C-BE32-E72D297353CC}">
                <c16:uniqueId val="{00000003-1552-4434-BFCF-854845C2B72B}"/>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Voiture/camion/fourgonnette</c:v>
                </c:pt>
                <c:pt idx="1">
                  <c:v>VTT</c:v>
                </c:pt>
                <c:pt idx="2">
                  <c:v>Motoneige</c:v>
                </c:pt>
                <c:pt idx="3">
                  <c:v>Bateau</c:v>
                </c:pt>
                <c:pt idx="4">
                  <c:v>Aucun*</c:v>
                </c:pt>
              </c:strCache>
            </c:strRef>
          </c:cat>
          <c:val>
            <c:numRef>
              <c:f>Sheet1!$B$2:$B$6</c:f>
              <c:numCache>
                <c:formatCode>0%</c:formatCode>
                <c:ptCount val="5"/>
                <c:pt idx="0">
                  <c:v>0.88</c:v>
                </c:pt>
                <c:pt idx="1">
                  <c:v>0.21</c:v>
                </c:pt>
                <c:pt idx="2">
                  <c:v>0.12</c:v>
                </c:pt>
                <c:pt idx="3">
                  <c:v>0.08</c:v>
                </c:pt>
                <c:pt idx="4">
                  <c:v>0.11</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481408520"/>
        <c:axId val="481408128"/>
      </c:barChart>
      <c:catAx>
        <c:axId val="481408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481408128"/>
        <c:crosses val="autoZero"/>
        <c:auto val="0"/>
        <c:lblAlgn val="ctr"/>
        <c:lblOffset val="100"/>
        <c:noMultiLvlLbl val="0"/>
      </c:catAx>
      <c:valAx>
        <c:axId val="481408128"/>
        <c:scaling>
          <c:orientation val="minMax"/>
          <c:max val="1.2"/>
          <c:min val="0"/>
        </c:scaling>
        <c:delete val="1"/>
        <c:axPos val="t"/>
        <c:numFmt formatCode="0%" sourceLinked="1"/>
        <c:majorTickMark val="out"/>
        <c:minorTickMark val="none"/>
        <c:tickLblPos val="nextTo"/>
        <c:crossAx val="481408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23542308807373E-2"/>
          <c:y val="3.3390456810593605E-3"/>
          <c:w val="0.9277833104133606"/>
          <c:h val="0.83258515596389771"/>
        </c:manualLayout>
      </c:layout>
      <c:barChart>
        <c:barDir val="col"/>
        <c:grouping val="clustered"/>
        <c:varyColors val="0"/>
        <c:ser>
          <c:idx val="0"/>
          <c:order val="0"/>
          <c:tx>
            <c:strRef>
              <c:f>Sheet1!$B$1</c:f>
              <c:strCache>
                <c:ptCount val="1"/>
                <c:pt idx="0">
                  <c:v>Most concerned about</c:v>
                </c:pt>
              </c:strCache>
            </c:strRef>
          </c:tx>
          <c:spPr>
            <a:solidFill>
              <a:srgbClr val="594D6B"/>
            </a:solidFill>
            <a:ln>
              <a:noFill/>
            </a:ln>
            <a:effectLst/>
          </c:spPr>
          <c:invertIfNegative val="0"/>
          <c:dPt>
            <c:idx val="1"/>
            <c:invertIfNegative val="0"/>
            <c:bubble3D val="0"/>
            <c:extLst>
              <c:ext xmlns:c16="http://schemas.microsoft.com/office/drawing/2014/chart" uri="{C3380CC4-5D6E-409C-BE32-E72D297353CC}">
                <c16:uniqueId val="{00000000-1552-4434-BFCF-854845C2B72B}"/>
              </c:ext>
            </c:extLst>
          </c:dPt>
          <c:dPt>
            <c:idx val="2"/>
            <c:invertIfNegative val="0"/>
            <c:bubble3D val="0"/>
            <c:extLst>
              <c:ext xmlns:c16="http://schemas.microsoft.com/office/drawing/2014/chart" uri="{C3380CC4-5D6E-409C-BE32-E72D297353CC}">
                <c16:uniqueId val="{00000001-1552-4434-BFCF-854845C2B72B}"/>
              </c:ext>
            </c:extLst>
          </c:dPt>
          <c:dPt>
            <c:idx val="3"/>
            <c:invertIfNegative val="0"/>
            <c:bubble3D val="0"/>
            <c:extLst>
              <c:ext xmlns:c16="http://schemas.microsoft.com/office/drawing/2014/chart" uri="{C3380CC4-5D6E-409C-BE32-E72D297353CC}">
                <c16:uniqueId val="{00000002-1552-4434-BFCF-854845C2B72B}"/>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Moins de 3 jours</c:v>
                </c:pt>
                <c:pt idx="1">
                  <c:v>3 jours à 1 semaine</c:v>
                </c:pt>
                <c:pt idx="2">
                  <c:v>Plus d'une semaine</c:v>
                </c:pt>
                <c:pt idx="3">
                  <c:v>Plus de 2 semaines</c:v>
                </c:pt>
              </c:strCache>
            </c:strRef>
          </c:cat>
          <c:val>
            <c:numRef>
              <c:f>Sheet1!$B$2:$B$5</c:f>
              <c:numCache>
                <c:formatCode>0%</c:formatCode>
                <c:ptCount val="4"/>
                <c:pt idx="0">
                  <c:v>0.27</c:v>
                </c:pt>
                <c:pt idx="1">
                  <c:v>0.39</c:v>
                </c:pt>
                <c:pt idx="2">
                  <c:v>0.19</c:v>
                </c:pt>
                <c:pt idx="3">
                  <c:v>0.14000000000000001</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481405776"/>
        <c:axId val="481406952"/>
      </c:barChart>
      <c:catAx>
        <c:axId val="48140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481406952"/>
        <c:crosses val="autoZero"/>
        <c:auto val="0"/>
        <c:lblAlgn val="ctr"/>
        <c:lblOffset val="100"/>
        <c:noMultiLvlLbl val="0"/>
      </c:catAx>
      <c:valAx>
        <c:axId val="481406952"/>
        <c:scaling>
          <c:orientation val="minMax"/>
          <c:max val="1.2"/>
          <c:min val="0"/>
        </c:scaling>
        <c:delete val="1"/>
        <c:axPos val="l"/>
        <c:numFmt formatCode="0%" sourceLinked="1"/>
        <c:majorTickMark val="out"/>
        <c:minorTickMark val="none"/>
        <c:tickLblPos val="nextTo"/>
        <c:crossAx val="48140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FDBC10"/>
              </a:solidFill>
              <a:ln w="19050">
                <a:solidFill>
                  <a:schemeClr val="lt1"/>
                </a:solidFill>
              </a:ln>
            </c:spPr>
            <c:extLst>
              <c:ext xmlns:c16="http://schemas.microsoft.com/office/drawing/2014/chart" uri="{C3380CC4-5D6E-409C-BE32-E72D297353CC}">
                <c16:uniqueId val="{00000001-1DFA-4D4E-BB26-372612E2DDC1}"/>
              </c:ext>
            </c:extLst>
          </c:dPt>
          <c:dPt>
            <c:idx val="1"/>
            <c:bubble3D val="0"/>
            <c:spPr>
              <a:solidFill>
                <a:srgbClr val="594D6B"/>
              </a:solidFill>
              <a:ln w="19050">
                <a:solidFill>
                  <a:schemeClr val="lt1"/>
                </a:solidFill>
              </a:ln>
            </c:spPr>
            <c:extLst>
              <c:ext xmlns:c16="http://schemas.microsoft.com/office/drawing/2014/chart" uri="{C3380CC4-5D6E-409C-BE32-E72D297353CC}">
                <c16:uniqueId val="{00000002-1DFA-4D4E-BB26-372612E2DDC1}"/>
              </c:ext>
            </c:extLst>
          </c:dPt>
          <c:dPt>
            <c:idx val="2"/>
            <c:bubble3D val="0"/>
            <c:spPr>
              <a:solidFill>
                <a:schemeClr val="bg1">
                  <a:lumMod val="85000"/>
                </a:schemeClr>
              </a:solidFill>
              <a:ln w="19050">
                <a:solidFill>
                  <a:schemeClr val="lt1"/>
                </a:solidFill>
              </a:ln>
            </c:spPr>
            <c:extLst>
              <c:ext xmlns:c16="http://schemas.microsoft.com/office/drawing/2014/chart" uri="{C3380CC4-5D6E-409C-BE32-E72D297353CC}">
                <c16:uniqueId val="{00000003-1DFA-4D4E-BB26-372612E2DDC1}"/>
              </c:ext>
            </c:extLst>
          </c:dPt>
          <c:dPt>
            <c:idx val="3"/>
            <c:bubble3D val="0"/>
            <c:spPr>
              <a:solidFill>
                <a:schemeClr val="bg1">
                  <a:lumMod val="85000"/>
                </a:schemeClr>
              </a:solidFill>
              <a:ln w="19050">
                <a:solidFill>
                  <a:schemeClr val="lt1"/>
                </a:solidFill>
              </a:ln>
            </c:spPr>
            <c:extLst>
              <c:ext xmlns:c16="http://schemas.microsoft.com/office/drawing/2014/chart" uri="{C3380CC4-5D6E-409C-BE32-E72D297353CC}">
                <c16:uniqueId val="{00000004-1DFA-4D4E-BB26-372612E2DDC1}"/>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DFA-4D4E-BB26-372612E2DDC1}"/>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DFA-4D4E-BB26-372612E2DD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0%</c:formatCode>
                <c:ptCount val="3"/>
                <c:pt idx="0">
                  <c:v>0.3</c:v>
                </c:pt>
                <c:pt idx="1">
                  <c:v>0.53</c:v>
                </c:pt>
                <c:pt idx="2">
                  <c:v>0.17</c:v>
                </c:pt>
              </c:numCache>
            </c:numRef>
          </c:val>
          <c:extLst>
            <c:ext xmlns:c16="http://schemas.microsoft.com/office/drawing/2014/chart" uri="{C3380CC4-5D6E-409C-BE32-E72D297353CC}">
              <c16:uniqueId val="{00000000-1DFA-4D4E-BB26-372612E2DDC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89286708831787"/>
          <c:y val="3.3390456810593605E-3"/>
          <c:w val="0.55882847309112549"/>
          <c:h val="0.95946896076202393"/>
        </c:manualLayout>
      </c:layout>
      <c:barChart>
        <c:barDir val="bar"/>
        <c:grouping val="clustered"/>
        <c:varyColors val="0"/>
        <c:ser>
          <c:idx val="0"/>
          <c:order val="0"/>
          <c:tx>
            <c:strRef>
              <c:f>Sheet1!$B$1</c:f>
              <c:strCache>
                <c:ptCount val="1"/>
                <c:pt idx="0">
                  <c:v>Activities</c:v>
                </c:pt>
              </c:strCache>
            </c:strRef>
          </c:tx>
          <c:spPr>
            <a:solidFill>
              <a:srgbClr val="FDBC10"/>
            </a:solidFill>
            <a:ln>
              <a:noFill/>
            </a:ln>
            <a:effectLst/>
          </c:spPr>
          <c:invertIfNegative val="0"/>
          <c:dPt>
            <c:idx val="0"/>
            <c:invertIfNegative val="0"/>
            <c:bubble3D val="0"/>
            <c:extLst>
              <c:ext xmlns:c16="http://schemas.microsoft.com/office/drawing/2014/chart" uri="{C3380CC4-5D6E-409C-BE32-E72D297353CC}">
                <c16:uniqueId val="{00000001-B303-4B07-8847-F87CAD61A82D}"/>
              </c:ext>
            </c:extLst>
          </c:dPt>
          <c:dPt>
            <c:idx val="1"/>
            <c:invertIfNegative val="0"/>
            <c:bubble3D val="0"/>
            <c:extLst>
              <c:ext xmlns:c16="http://schemas.microsoft.com/office/drawing/2014/chart" uri="{C3380CC4-5D6E-409C-BE32-E72D297353CC}">
                <c16:uniqueId val="{00000003-0ED4-8B4D-831B-2D3A4FF48243}"/>
              </c:ext>
            </c:extLst>
          </c:dPt>
          <c:dPt>
            <c:idx val="2"/>
            <c:invertIfNegative val="0"/>
            <c:bubble3D val="0"/>
            <c:extLst>
              <c:ext xmlns:c16="http://schemas.microsoft.com/office/drawing/2014/chart" uri="{C3380CC4-5D6E-409C-BE32-E72D297353CC}">
                <c16:uniqueId val="{00000001-1552-4434-BFCF-854845C2B72B}"/>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Formation aux premiers secours</c:v>
                </c:pt>
                <c:pt idx="1">
                  <c:v>Plan d'évacuation discuté avec la famille</c:v>
                </c:pt>
                <c:pt idx="2">
                  <c:v>Exercice de catastrophe ou d'évacuation</c:v>
                </c:pt>
                <c:pt idx="3">
                  <c:v>Activité communautaire/bénévole concernant la préparation aux catastrophes</c:v>
                </c:pt>
              </c:strCache>
            </c:strRef>
          </c:cat>
          <c:val>
            <c:numRef>
              <c:f>Sheet1!$B$2:$B$5</c:f>
              <c:numCache>
                <c:formatCode>0%</c:formatCode>
                <c:ptCount val="4"/>
                <c:pt idx="0">
                  <c:v>0.49</c:v>
                </c:pt>
                <c:pt idx="1">
                  <c:v>0.22</c:v>
                </c:pt>
                <c:pt idx="2">
                  <c:v>0.17</c:v>
                </c:pt>
                <c:pt idx="3">
                  <c:v>0.13</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483705568"/>
        <c:axId val="483711840"/>
      </c:barChart>
      <c:catAx>
        <c:axId val="483705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483711840"/>
        <c:crosses val="autoZero"/>
        <c:auto val="0"/>
        <c:lblAlgn val="ctr"/>
        <c:lblOffset val="100"/>
        <c:noMultiLvlLbl val="0"/>
      </c:catAx>
      <c:valAx>
        <c:axId val="483711840"/>
        <c:scaling>
          <c:orientation val="minMax"/>
          <c:max val="1.2"/>
          <c:min val="0"/>
        </c:scaling>
        <c:delete val="1"/>
        <c:axPos val="t"/>
        <c:numFmt formatCode="0%" sourceLinked="1"/>
        <c:majorTickMark val="out"/>
        <c:minorTickMark val="none"/>
        <c:tickLblPos val="nextTo"/>
        <c:crossAx val="48370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FDBC10"/>
              </a:solidFill>
              <a:ln w="19050">
                <a:solidFill>
                  <a:schemeClr val="lt1"/>
                </a:solidFill>
              </a:ln>
            </c:spPr>
            <c:extLst>
              <c:ext xmlns:c16="http://schemas.microsoft.com/office/drawing/2014/chart" uri="{C3380CC4-5D6E-409C-BE32-E72D297353CC}">
                <c16:uniqueId val="{00000001-1DFA-4D4E-BB26-372612E2DDC1}"/>
              </c:ext>
            </c:extLst>
          </c:dPt>
          <c:dPt>
            <c:idx val="1"/>
            <c:bubble3D val="0"/>
            <c:spPr>
              <a:solidFill>
                <a:srgbClr val="594D6B"/>
              </a:solidFill>
              <a:ln w="19050">
                <a:solidFill>
                  <a:schemeClr val="lt1"/>
                </a:solidFill>
              </a:ln>
            </c:spPr>
            <c:extLst>
              <c:ext xmlns:c16="http://schemas.microsoft.com/office/drawing/2014/chart" uri="{C3380CC4-5D6E-409C-BE32-E72D297353CC}">
                <c16:uniqueId val="{00000002-1DFA-4D4E-BB26-372612E2DDC1}"/>
              </c:ext>
            </c:extLst>
          </c:dPt>
          <c:dPt>
            <c:idx val="2"/>
            <c:bubble3D val="0"/>
            <c:spPr>
              <a:solidFill>
                <a:schemeClr val="bg1">
                  <a:lumMod val="85000"/>
                </a:schemeClr>
              </a:solidFill>
              <a:ln w="19050">
                <a:solidFill>
                  <a:schemeClr val="lt1"/>
                </a:solidFill>
              </a:ln>
            </c:spPr>
            <c:extLst>
              <c:ext xmlns:c16="http://schemas.microsoft.com/office/drawing/2014/chart" uri="{C3380CC4-5D6E-409C-BE32-E72D297353CC}">
                <c16:uniqueId val="{00000003-1DFA-4D4E-BB26-372612E2DDC1}"/>
              </c:ext>
            </c:extLst>
          </c:dPt>
          <c:dPt>
            <c:idx val="3"/>
            <c:bubble3D val="0"/>
            <c:spPr>
              <a:solidFill>
                <a:schemeClr val="bg1">
                  <a:lumMod val="85000"/>
                </a:schemeClr>
              </a:solidFill>
              <a:ln w="19050">
                <a:solidFill>
                  <a:schemeClr val="lt1"/>
                </a:solidFill>
              </a:ln>
            </c:spPr>
            <c:extLst>
              <c:ext xmlns:c16="http://schemas.microsoft.com/office/drawing/2014/chart" uri="{C3380CC4-5D6E-409C-BE32-E72D297353CC}">
                <c16:uniqueId val="{00000004-1DFA-4D4E-BB26-372612E2DDC1}"/>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DFA-4D4E-BB26-372612E2DDC1}"/>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DFA-4D4E-BB26-372612E2DD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0%</c:formatCode>
                <c:ptCount val="3"/>
                <c:pt idx="0">
                  <c:v>0.4</c:v>
                </c:pt>
                <c:pt idx="1">
                  <c:v>0.28999999999999998</c:v>
                </c:pt>
                <c:pt idx="2">
                  <c:v>0.31</c:v>
                </c:pt>
              </c:numCache>
            </c:numRef>
          </c:val>
          <c:extLst>
            <c:ext xmlns:c16="http://schemas.microsoft.com/office/drawing/2014/chart" uri="{C3380CC4-5D6E-409C-BE32-E72D297353CC}">
              <c16:uniqueId val="{00000000-1DFA-4D4E-BB26-372612E2DDC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89286708831787"/>
          <c:y val="3.3390456810593605E-3"/>
          <c:w val="0.55882847309112549"/>
          <c:h val="0.95946896076202393"/>
        </c:manualLayout>
      </c:layout>
      <c:barChart>
        <c:barDir val="bar"/>
        <c:grouping val="clustered"/>
        <c:varyColors val="0"/>
        <c:ser>
          <c:idx val="0"/>
          <c:order val="0"/>
          <c:tx>
            <c:strRef>
              <c:f>Sheet1!$B$1</c:f>
              <c:strCache>
                <c:ptCount val="1"/>
                <c:pt idx="0">
                  <c:v>Activities</c:v>
                </c:pt>
              </c:strCache>
            </c:strRef>
          </c:tx>
          <c:spPr>
            <a:solidFill>
              <a:srgbClr val="FDBC10"/>
            </a:solidFill>
            <a:ln>
              <a:noFill/>
            </a:ln>
            <a:effectLst/>
          </c:spPr>
          <c:invertIfNegative val="0"/>
          <c:dPt>
            <c:idx val="0"/>
            <c:invertIfNegative val="0"/>
            <c:bubble3D val="0"/>
            <c:extLst>
              <c:ext xmlns:c16="http://schemas.microsoft.com/office/drawing/2014/chart" uri="{C3380CC4-5D6E-409C-BE32-E72D297353CC}">
                <c16:uniqueId val="{00000001-B303-4B07-8847-F87CAD61A82D}"/>
              </c:ext>
            </c:extLst>
          </c:dPt>
          <c:dPt>
            <c:idx val="1"/>
            <c:invertIfNegative val="0"/>
            <c:bubble3D val="0"/>
            <c:extLst>
              <c:ext xmlns:c16="http://schemas.microsoft.com/office/drawing/2014/chart" uri="{C3380CC4-5D6E-409C-BE32-E72D297353CC}">
                <c16:uniqueId val="{00000003-B289-8A45-81CC-26E0C83AFE65}"/>
              </c:ext>
            </c:extLst>
          </c:dPt>
          <c:dPt>
            <c:idx val="2"/>
            <c:invertIfNegative val="0"/>
            <c:bubble3D val="0"/>
            <c:extLst>
              <c:ext xmlns:c16="http://schemas.microsoft.com/office/drawing/2014/chart" uri="{C3380CC4-5D6E-409C-BE32-E72D297353CC}">
                <c16:uniqueId val="{00000001-1552-4434-BFCF-854845C2B72B}"/>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Anglais</c:v>
                </c:pt>
                <c:pt idx="1">
                  <c:v>Français</c:v>
                </c:pt>
                <c:pt idx="2">
                  <c:v>Algonquin</c:v>
                </c:pt>
                <c:pt idx="3">
                  <c:v>Carrier</c:v>
                </c:pt>
                <c:pt idx="4">
                  <c:v>Mi'kmaq</c:v>
                </c:pt>
              </c:strCache>
            </c:strRef>
          </c:cat>
          <c:val>
            <c:numRef>
              <c:f>Sheet1!$B$2:$B$6</c:f>
              <c:numCache>
                <c:formatCode>0%</c:formatCode>
                <c:ptCount val="5"/>
                <c:pt idx="0">
                  <c:v>0.95</c:v>
                </c:pt>
                <c:pt idx="1">
                  <c:v>0.01</c:v>
                </c:pt>
                <c:pt idx="2">
                  <c:v>0.01</c:v>
                </c:pt>
                <c:pt idx="3">
                  <c:v>0.01</c:v>
                </c:pt>
                <c:pt idx="4">
                  <c:v>0.01</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483708312"/>
        <c:axId val="483709096"/>
      </c:barChart>
      <c:catAx>
        <c:axId val="483708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483709096"/>
        <c:crosses val="autoZero"/>
        <c:auto val="0"/>
        <c:lblAlgn val="ctr"/>
        <c:lblOffset val="100"/>
        <c:noMultiLvlLbl val="0"/>
      </c:catAx>
      <c:valAx>
        <c:axId val="483709096"/>
        <c:scaling>
          <c:orientation val="minMax"/>
          <c:max val="1.2"/>
          <c:min val="0"/>
        </c:scaling>
        <c:delete val="1"/>
        <c:axPos val="t"/>
        <c:numFmt formatCode="0%" sourceLinked="1"/>
        <c:majorTickMark val="out"/>
        <c:minorTickMark val="none"/>
        <c:tickLblPos val="nextTo"/>
        <c:crossAx val="483708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23542308807373E-2"/>
          <c:y val="3.3390456810593605E-3"/>
          <c:w val="0.9277833104133606"/>
          <c:h val="0.83258515596389771"/>
        </c:manualLayout>
      </c:layout>
      <c:barChart>
        <c:barDir val="col"/>
        <c:grouping val="clustered"/>
        <c:varyColors val="0"/>
        <c:ser>
          <c:idx val="0"/>
          <c:order val="0"/>
          <c:tx>
            <c:strRef>
              <c:f>Sheet1!$B$1</c:f>
              <c:strCache>
                <c:ptCount val="1"/>
                <c:pt idx="0">
                  <c:v>Préoccupation majeure</c:v>
                </c:pt>
              </c:strCache>
            </c:strRef>
          </c:tx>
          <c:spPr>
            <a:solidFill>
              <a:srgbClr val="594D6B"/>
            </a:solidFill>
            <a:ln>
              <a:noFill/>
            </a:ln>
            <a:effectLst/>
          </c:spPr>
          <c:invertIfNegative val="0"/>
          <c:dPt>
            <c:idx val="1"/>
            <c:invertIfNegative val="0"/>
            <c:bubble3D val="0"/>
            <c:spPr>
              <a:solidFill>
                <a:srgbClr val="594D6B"/>
              </a:solidFill>
              <a:ln>
                <a:noFill/>
              </a:ln>
              <a:effectLst/>
            </c:spPr>
            <c:extLst>
              <c:ext xmlns:c16="http://schemas.microsoft.com/office/drawing/2014/chart" uri="{C3380CC4-5D6E-409C-BE32-E72D297353CC}">
                <c16:uniqueId val="{00000000-1552-4434-BFCF-854845C2B72B}"/>
              </c:ext>
            </c:extLst>
          </c:dPt>
          <c:dPt>
            <c:idx val="2"/>
            <c:invertIfNegative val="0"/>
            <c:bubble3D val="0"/>
            <c:spPr>
              <a:solidFill>
                <a:srgbClr val="594D6B"/>
              </a:solidFill>
              <a:ln>
                <a:noFill/>
              </a:ln>
              <a:effectLst/>
            </c:spPr>
            <c:extLst>
              <c:ext xmlns:c16="http://schemas.microsoft.com/office/drawing/2014/chart" uri="{C3380CC4-5D6E-409C-BE32-E72D297353CC}">
                <c16:uniqueId val="{00000001-1552-4434-BFCF-854845C2B72B}"/>
              </c:ext>
            </c:extLst>
          </c:dPt>
          <c:dPt>
            <c:idx val="3"/>
            <c:invertIfNegative val="0"/>
            <c:bubble3D val="0"/>
            <c:spPr>
              <a:solidFill>
                <a:srgbClr val="594D6B"/>
              </a:solidFill>
              <a:ln>
                <a:noFill/>
              </a:ln>
              <a:effectLst/>
            </c:spPr>
            <c:extLst>
              <c:ext xmlns:c16="http://schemas.microsoft.com/office/drawing/2014/chart" uri="{C3380CC4-5D6E-409C-BE32-E72D297353CC}">
                <c16:uniqueId val="{00000002-1552-4434-BFCF-854845C2B72B}"/>
              </c:ext>
            </c:extLst>
          </c:dPt>
          <c:dPt>
            <c:idx val="5"/>
            <c:invertIfNegative val="0"/>
            <c:bubble3D val="0"/>
            <c:spPr>
              <a:solidFill>
                <a:srgbClr val="594D6B"/>
              </a:solidFill>
              <a:ln>
                <a:noFill/>
              </a:ln>
              <a:effectLst/>
            </c:spPr>
            <c:extLst>
              <c:ext xmlns:c16="http://schemas.microsoft.com/office/drawing/2014/chart" uri="{C3380CC4-5D6E-409C-BE32-E72D297353CC}">
                <c16:uniqueId val="{00000003-1552-4434-BFCF-854845C2B72B}"/>
              </c:ext>
            </c:extLst>
          </c:dPt>
          <c:dPt>
            <c:idx val="6"/>
            <c:invertIfNegative val="0"/>
            <c:bubble3D val="0"/>
            <c:spPr>
              <a:solidFill>
                <a:srgbClr val="594D6B"/>
              </a:solidFill>
              <a:ln>
                <a:noFill/>
              </a:ln>
              <a:effectLst/>
            </c:spPr>
            <c:extLst>
              <c:ext xmlns:c16="http://schemas.microsoft.com/office/drawing/2014/chart" uri="{C3380CC4-5D6E-409C-BE32-E72D297353CC}">
                <c16:uniqueId val="{00000004-1552-4434-BFCF-854845C2B72B}"/>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Tempêtes majeures</c:v>
                </c:pt>
                <c:pt idx="1">
                  <c:v>Inondations</c:v>
                </c:pt>
                <c:pt idx="2">
                  <c:v>Feux de forêt</c:v>
                </c:pt>
                <c:pt idx="3">
                  <c:v>Froid extrême</c:v>
                </c:pt>
                <c:pt idx="4">
                  <c:v>Chaleur extrême</c:v>
                </c:pt>
                <c:pt idx="5">
                  <c:v>Tremblement de terre</c:v>
                </c:pt>
                <c:pt idx="6">
                  <c:v>Aucun/Incertain</c:v>
                </c:pt>
              </c:strCache>
            </c:strRef>
          </c:cat>
          <c:val>
            <c:numRef>
              <c:f>Sheet1!$B$2:$B$8</c:f>
              <c:numCache>
                <c:formatCode>0%</c:formatCode>
                <c:ptCount val="7"/>
                <c:pt idx="0">
                  <c:v>0.69</c:v>
                </c:pt>
                <c:pt idx="1">
                  <c:v>0.59</c:v>
                </c:pt>
                <c:pt idx="2">
                  <c:v>0.56000000000000005</c:v>
                </c:pt>
                <c:pt idx="3">
                  <c:v>0.56999999999999995</c:v>
                </c:pt>
                <c:pt idx="4">
                  <c:v>0.53</c:v>
                </c:pt>
                <c:pt idx="5">
                  <c:v>0.28999999999999998</c:v>
                </c:pt>
                <c:pt idx="6">
                  <c:v>7.0000000000000007E-2</c:v>
                </c:pt>
              </c:numCache>
            </c:numRef>
          </c:val>
          <c:extLst>
            <c:ext xmlns:c16="http://schemas.microsoft.com/office/drawing/2014/chart" uri="{C3380CC4-5D6E-409C-BE32-E72D297353CC}">
              <c16:uniqueId val="{00000000-56A6-400D-9A2C-A16936C9E528}"/>
            </c:ext>
          </c:extLst>
        </c:ser>
        <c:ser>
          <c:idx val="1"/>
          <c:order val="1"/>
          <c:tx>
            <c:strRef>
              <c:f>Sheet1!$C$1</c:f>
              <c:strCache>
                <c:ptCount val="1"/>
                <c:pt idx="0">
                  <c:v>A touché la communauté au cours des 5 dernières années</c:v>
                </c:pt>
              </c:strCache>
            </c:strRef>
          </c:tx>
          <c:spPr>
            <a:solidFill>
              <a:srgbClr val="FDBC1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Tempêtes majeures</c:v>
                </c:pt>
                <c:pt idx="1">
                  <c:v>Inondations</c:v>
                </c:pt>
                <c:pt idx="2">
                  <c:v>Feux de forêt</c:v>
                </c:pt>
                <c:pt idx="3">
                  <c:v>Froid extrême</c:v>
                </c:pt>
                <c:pt idx="4">
                  <c:v>Chaleur extrême</c:v>
                </c:pt>
                <c:pt idx="5">
                  <c:v>Tremblement de terre</c:v>
                </c:pt>
                <c:pt idx="6">
                  <c:v>Aucun/Incertain</c:v>
                </c:pt>
              </c:strCache>
            </c:strRef>
          </c:cat>
          <c:val>
            <c:numRef>
              <c:f>Sheet1!$C$2:$C$8</c:f>
              <c:numCache>
                <c:formatCode>0%</c:formatCode>
                <c:ptCount val="7"/>
                <c:pt idx="0">
                  <c:v>0.44</c:v>
                </c:pt>
                <c:pt idx="1">
                  <c:v>0.39</c:v>
                </c:pt>
                <c:pt idx="2">
                  <c:v>0.38</c:v>
                </c:pt>
                <c:pt idx="3">
                  <c:v>0.43</c:v>
                </c:pt>
                <c:pt idx="4">
                  <c:v>0.44</c:v>
                </c:pt>
                <c:pt idx="5">
                  <c:v>0.04</c:v>
                </c:pt>
                <c:pt idx="6">
                  <c:v>0.17</c:v>
                </c:pt>
              </c:numCache>
            </c:numRef>
          </c:val>
          <c:extLst>
            <c:ext xmlns:c16="http://schemas.microsoft.com/office/drawing/2014/chart" uri="{C3380CC4-5D6E-409C-BE32-E72D297353CC}">
              <c16:uniqueId val="{00000000-1B45-4EE9-A742-453F57EDC1D6}"/>
            </c:ext>
          </c:extLst>
        </c:ser>
        <c:dLbls>
          <c:showLegendKey val="0"/>
          <c:showVal val="0"/>
          <c:showCatName val="0"/>
          <c:showSerName val="0"/>
          <c:showPercent val="0"/>
          <c:showBubbleSize val="0"/>
        </c:dLbls>
        <c:gapWidth val="64"/>
        <c:axId val="287032632"/>
        <c:axId val="287032240"/>
      </c:barChart>
      <c:catAx>
        <c:axId val="28703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287032240"/>
        <c:crosses val="autoZero"/>
        <c:auto val="0"/>
        <c:lblAlgn val="ctr"/>
        <c:lblOffset val="100"/>
        <c:noMultiLvlLbl val="0"/>
      </c:catAx>
      <c:valAx>
        <c:axId val="287032240"/>
        <c:scaling>
          <c:orientation val="minMax"/>
          <c:max val="1.2"/>
          <c:min val="0"/>
        </c:scaling>
        <c:delete val="1"/>
        <c:axPos val="l"/>
        <c:numFmt formatCode="0%" sourceLinked="1"/>
        <c:majorTickMark val="out"/>
        <c:minorTickMark val="none"/>
        <c:tickLblPos val="nextTo"/>
        <c:crossAx val="287032632"/>
        <c:crosses val="autoZero"/>
        <c:crossBetween val="between"/>
      </c:valAx>
      <c:spPr>
        <a:noFill/>
        <a:ln>
          <a:noFill/>
        </a:ln>
        <a:effectLst/>
      </c:spPr>
    </c:plotArea>
    <c:legend>
      <c:legendPos val="b"/>
      <c:layout>
        <c:manualLayout>
          <c:xMode val="edge"/>
          <c:yMode val="edge"/>
          <c:x val="3.2992968720959165E-2"/>
          <c:y val="0.12695997953414917"/>
          <c:w val="0.94784695316007239"/>
          <c:h val="0.10252684354782104"/>
        </c:manualLayout>
      </c:layout>
      <c:overlay val="0"/>
      <c:spPr>
        <a:noFill/>
        <a:ln>
          <a:noFill/>
        </a:ln>
        <a:effectLst/>
      </c:spPr>
      <c:txPr>
        <a:bodyPr rot="0" spcFirstLastPara="1" vertOverflow="ellipsis" vert="horz" wrap="square" anchor="ctr" anchorCtr="1"/>
        <a:lstStyle/>
        <a:p>
          <a:pPr>
            <a:defRPr sz="1800" b="0" i="0" u="none" strike="noStrike" kern="1200" baseline="0" smtId="4294967295">
              <a:solidFill>
                <a:schemeClr val="tx1">
                  <a:lumMod val="65000"/>
                  <a:lumOff val="35000"/>
                </a:schemeClr>
              </a:solidFill>
              <a:latin typeface="Cordia New" panose="020B0304020202020204" pitchFamily="34" charset="-34"/>
              <a:ea typeface="+mn-ea"/>
              <a:cs typeface="Cordia New" panose="020B0304020202020204" pitchFamily="34" charset="-3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89286708831787"/>
          <c:y val="3.3390456810593605E-3"/>
          <c:w val="0.55882847309112549"/>
          <c:h val="0.95946896076202393"/>
        </c:manualLayout>
      </c:layout>
      <c:barChart>
        <c:barDir val="bar"/>
        <c:grouping val="clustered"/>
        <c:varyColors val="0"/>
        <c:ser>
          <c:idx val="0"/>
          <c:order val="0"/>
          <c:tx>
            <c:strRef>
              <c:f>Sheet1!$B$1</c:f>
              <c:strCache>
                <c:ptCount val="1"/>
                <c:pt idx="0">
                  <c:v>source</c:v>
                </c:pt>
              </c:strCache>
            </c:strRef>
          </c:tx>
          <c:spPr>
            <a:solidFill>
              <a:srgbClr val="FDBC10"/>
            </a:solidFill>
            <a:ln>
              <a:noFill/>
            </a:ln>
            <a:effectLst/>
          </c:spPr>
          <c:invertIfNegative val="0"/>
          <c:dPt>
            <c:idx val="0"/>
            <c:invertIfNegative val="0"/>
            <c:bubble3D val="0"/>
            <c:spPr>
              <a:solidFill>
                <a:srgbClr val="FDBC10"/>
              </a:solidFill>
              <a:ln>
                <a:noFill/>
              </a:ln>
              <a:effectLst/>
            </c:spPr>
            <c:extLst>
              <c:ext xmlns:c16="http://schemas.microsoft.com/office/drawing/2014/chart" uri="{C3380CC4-5D6E-409C-BE32-E72D297353CC}">
                <c16:uniqueId val="{00000001-B303-4B07-8847-F87CAD61A82D}"/>
              </c:ext>
            </c:extLst>
          </c:dPt>
          <c:dPt>
            <c:idx val="1"/>
            <c:invertIfNegative val="0"/>
            <c:bubble3D val="0"/>
            <c:spPr>
              <a:solidFill>
                <a:srgbClr val="FDBC10"/>
              </a:solidFill>
              <a:ln>
                <a:noFill/>
              </a:ln>
              <a:effectLst/>
            </c:spPr>
            <c:extLst>
              <c:ext xmlns:c16="http://schemas.microsoft.com/office/drawing/2014/chart" uri="{C3380CC4-5D6E-409C-BE32-E72D297353CC}">
                <c16:uniqueId val="{00000003-F0F6-4A13-A0D1-D4218D017689}"/>
              </c:ext>
            </c:extLst>
          </c:dPt>
          <c:dPt>
            <c:idx val="2"/>
            <c:invertIfNegative val="0"/>
            <c:bubble3D val="0"/>
            <c:spPr>
              <a:solidFill>
                <a:srgbClr val="FDBC10"/>
              </a:solidFill>
              <a:ln>
                <a:noFill/>
              </a:ln>
              <a:effectLst/>
            </c:spPr>
            <c:extLst>
              <c:ext xmlns:c16="http://schemas.microsoft.com/office/drawing/2014/chart" uri="{C3380CC4-5D6E-409C-BE32-E72D297353CC}">
                <c16:uniqueId val="{00000001-1552-4434-BFCF-854845C2B72B}"/>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Sheet1!$A$2:$A$10</c:f>
              <c:strCache>
                <c:ptCount val="9"/>
                <c:pt idx="0">
                  <c:v>Courriel</c:v>
                </c:pt>
                <c:pt idx="1">
                  <c:v>Médias sociaux (Facebook, Twitter)</c:v>
                </c:pt>
                <c:pt idx="2">
                  <c:v>Texte</c:v>
                </c:pt>
                <c:pt idx="3">
                  <c:v>Sites Web (gouvernements, actualités, Croix-Rouge)</c:v>
                </c:pt>
                <c:pt idx="4">
                  <c:v>Courrier</c:v>
                </c:pt>
                <c:pt idx="5">
                  <c:v>Téléphone</c:v>
                </c:pt>
                <c:pt idx="6">
                  <c:v>Télévision</c:v>
                </c:pt>
                <c:pt idx="7">
                  <c:v>Bulletins communautaires</c:v>
                </c:pt>
                <c:pt idx="8">
                  <c:v>Autre</c:v>
                </c:pt>
              </c:strCache>
            </c:strRef>
          </c:cat>
          <c:val>
            <c:numRef>
              <c:f>Sheet1!$B$2:$B$10</c:f>
              <c:numCache>
                <c:formatCode>0%</c:formatCode>
                <c:ptCount val="9"/>
                <c:pt idx="0">
                  <c:v>0.59</c:v>
                </c:pt>
                <c:pt idx="1">
                  <c:v>0.12</c:v>
                </c:pt>
                <c:pt idx="2">
                  <c:v>0.1</c:v>
                </c:pt>
                <c:pt idx="3">
                  <c:v>7.0000000000000007E-2</c:v>
                </c:pt>
                <c:pt idx="4">
                  <c:v>0.05</c:v>
                </c:pt>
                <c:pt idx="5">
                  <c:v>0.02</c:v>
                </c:pt>
                <c:pt idx="6">
                  <c:v>0.02</c:v>
                </c:pt>
                <c:pt idx="7">
                  <c:v>0.01</c:v>
                </c:pt>
                <c:pt idx="8">
                  <c:v>0.01</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289614800"/>
        <c:axId val="289615192"/>
      </c:barChart>
      <c:catAx>
        <c:axId val="289614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289615192"/>
        <c:crosses val="autoZero"/>
        <c:auto val="0"/>
        <c:lblAlgn val="ctr"/>
        <c:lblOffset val="100"/>
        <c:noMultiLvlLbl val="0"/>
      </c:catAx>
      <c:valAx>
        <c:axId val="289615192"/>
        <c:scaling>
          <c:orientation val="minMax"/>
          <c:max val="1.2"/>
          <c:min val="0"/>
        </c:scaling>
        <c:delete val="1"/>
        <c:axPos val="t"/>
        <c:numFmt formatCode="0%" sourceLinked="1"/>
        <c:majorTickMark val="out"/>
        <c:minorTickMark val="none"/>
        <c:tickLblPos val="nextTo"/>
        <c:crossAx val="28961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68660855293274"/>
          <c:y val="3.3390456810593605E-3"/>
          <c:w val="0.67931342124938965"/>
          <c:h val="0.95946896076202393"/>
        </c:manualLayout>
      </c:layout>
      <c:barChart>
        <c:barDir val="bar"/>
        <c:grouping val="clustered"/>
        <c:varyColors val="0"/>
        <c:ser>
          <c:idx val="0"/>
          <c:order val="0"/>
          <c:tx>
            <c:strRef>
              <c:f>Sheet1!$B$1</c:f>
              <c:strCache>
                <c:ptCount val="1"/>
                <c:pt idx="0">
                  <c:v>Incidence</c:v>
                </c:pt>
              </c:strCache>
            </c:strRef>
          </c:tx>
          <c:spPr>
            <a:solidFill>
              <a:srgbClr val="FDBC10"/>
            </a:solidFill>
            <a:ln>
              <a:noFill/>
            </a:ln>
            <a:effectLst/>
          </c:spPr>
          <c:invertIfNegative val="0"/>
          <c:dPt>
            <c:idx val="1"/>
            <c:invertIfNegative val="0"/>
            <c:bubble3D val="0"/>
            <c:spPr>
              <a:solidFill>
                <a:srgbClr val="FDBC10"/>
              </a:solidFill>
              <a:ln>
                <a:noFill/>
              </a:ln>
              <a:effectLst/>
            </c:spPr>
            <c:extLst>
              <c:ext xmlns:c16="http://schemas.microsoft.com/office/drawing/2014/chart" uri="{C3380CC4-5D6E-409C-BE32-E72D297353CC}">
                <c16:uniqueId val="{00000000-1552-4434-BFCF-854845C2B72B}"/>
              </c:ext>
            </c:extLst>
          </c:dPt>
          <c:dPt>
            <c:idx val="2"/>
            <c:invertIfNegative val="0"/>
            <c:bubble3D val="0"/>
            <c:spPr>
              <a:solidFill>
                <a:srgbClr val="FDBC10"/>
              </a:solidFill>
              <a:ln>
                <a:noFill/>
              </a:ln>
              <a:effectLst/>
            </c:spPr>
            <c:extLst>
              <c:ext xmlns:c16="http://schemas.microsoft.com/office/drawing/2014/chart" uri="{C3380CC4-5D6E-409C-BE32-E72D297353CC}">
                <c16:uniqueId val="{00000001-1552-4434-BFCF-854845C2B72B}"/>
              </c:ext>
            </c:extLst>
          </c:dPt>
          <c:dPt>
            <c:idx val="3"/>
            <c:invertIfNegative val="0"/>
            <c:bubble3D val="0"/>
            <c:spPr>
              <a:solidFill>
                <a:srgbClr val="FDBC10"/>
              </a:solidFill>
              <a:ln>
                <a:noFill/>
              </a:ln>
              <a:effectLst/>
            </c:spPr>
            <c:extLst>
              <c:ext xmlns:c16="http://schemas.microsoft.com/office/drawing/2014/chart" uri="{C3380CC4-5D6E-409C-BE32-E72D297353CC}">
                <c16:uniqueId val="{00000002-1552-4434-BFCF-854845C2B72B}"/>
              </c:ext>
            </c:extLst>
          </c:dPt>
          <c:dPt>
            <c:idx val="5"/>
            <c:invertIfNegative val="0"/>
            <c:bubble3D val="0"/>
            <c:spPr>
              <a:solidFill>
                <a:srgbClr val="FDBC10"/>
              </a:solidFill>
              <a:ln>
                <a:noFill/>
              </a:ln>
              <a:effectLst/>
            </c:spPr>
            <c:extLst>
              <c:ext xmlns:c16="http://schemas.microsoft.com/office/drawing/2014/chart" uri="{C3380CC4-5D6E-409C-BE32-E72D297353CC}">
                <c16:uniqueId val="{00000003-1552-4434-BFCF-854845C2B72B}"/>
              </c:ext>
            </c:extLst>
          </c:dPt>
          <c:dPt>
            <c:idx val="7"/>
            <c:invertIfNegative val="0"/>
            <c:bubble3D val="0"/>
            <c:spPr>
              <a:solidFill>
                <a:srgbClr val="FEE59A"/>
              </a:solidFill>
              <a:ln>
                <a:noFill/>
              </a:ln>
              <a:effectLst/>
            </c:spPr>
            <c:extLst>
              <c:ext xmlns:c16="http://schemas.microsoft.com/office/drawing/2014/chart" uri="{C3380CC4-5D6E-409C-BE32-E72D297353CC}">
                <c16:uniqueId val="{00000009-4B20-4415-94EB-07A4071CF593}"/>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Sheet1!$A$2:$A$9</c:f>
              <c:strCache>
                <c:ptCount val="8"/>
                <c:pt idx="0">
                  <c:v>Conditions de santé mentale</c:v>
                </c:pt>
                <c:pt idx="1">
                  <c:v>Maladie respiratoire</c:v>
                </c:pt>
                <c:pt idx="2">
                  <c:v>Aliments/eau contaminés</c:v>
                </c:pt>
                <c:pt idx="3">
                  <c:v>Blessure mineure</c:v>
                </c:pt>
                <c:pt idx="4">
                  <c:v>Maladie chronique exacerbée</c:v>
                </c:pt>
                <c:pt idx="5">
                  <c:v>Blessure grave (soins médicaux requis)</c:v>
                </c:pt>
                <c:pt idx="6">
                  <c:v>Autre</c:v>
                </c:pt>
                <c:pt idx="7">
                  <c:v>Incertain/aucun</c:v>
                </c:pt>
              </c:strCache>
            </c:strRef>
          </c:cat>
          <c:val>
            <c:numRef>
              <c:f>Sheet1!$B$2:$B$9</c:f>
              <c:numCache>
                <c:formatCode>0%</c:formatCode>
                <c:ptCount val="8"/>
                <c:pt idx="0">
                  <c:v>0.73</c:v>
                </c:pt>
                <c:pt idx="1">
                  <c:v>0.42</c:v>
                </c:pt>
                <c:pt idx="2">
                  <c:v>0.39</c:v>
                </c:pt>
                <c:pt idx="3">
                  <c:v>0.3</c:v>
                </c:pt>
                <c:pt idx="4">
                  <c:v>0.24</c:v>
                </c:pt>
                <c:pt idx="5">
                  <c:v>0.21</c:v>
                </c:pt>
                <c:pt idx="6">
                  <c:v>0.05</c:v>
                </c:pt>
                <c:pt idx="7">
                  <c:v>0.2</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287029496"/>
        <c:axId val="287033416"/>
      </c:barChart>
      <c:catAx>
        <c:axId val="287029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287033416"/>
        <c:crosses val="autoZero"/>
        <c:auto val="0"/>
        <c:lblAlgn val="ctr"/>
        <c:lblOffset val="100"/>
        <c:noMultiLvlLbl val="0"/>
      </c:catAx>
      <c:valAx>
        <c:axId val="287033416"/>
        <c:scaling>
          <c:orientation val="minMax"/>
          <c:max val="1.2"/>
          <c:min val="0"/>
        </c:scaling>
        <c:delete val="1"/>
        <c:axPos val="t"/>
        <c:numFmt formatCode="0%" sourceLinked="1"/>
        <c:majorTickMark val="out"/>
        <c:minorTickMark val="none"/>
        <c:tickLblPos val="nextTo"/>
        <c:crossAx val="287029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FDBC10"/>
              </a:solidFill>
              <a:ln w="19050">
                <a:solidFill>
                  <a:schemeClr val="lt1"/>
                </a:solidFill>
              </a:ln>
            </c:spPr>
            <c:extLst>
              <c:ext xmlns:c16="http://schemas.microsoft.com/office/drawing/2014/chart" uri="{C3380CC4-5D6E-409C-BE32-E72D297353CC}">
                <c16:uniqueId val="{00000001-1DFA-4D4E-BB26-372612E2DDC1}"/>
              </c:ext>
            </c:extLst>
          </c:dPt>
          <c:dPt>
            <c:idx val="1"/>
            <c:bubble3D val="0"/>
            <c:spPr>
              <a:solidFill>
                <a:srgbClr val="594D6B"/>
              </a:solidFill>
              <a:ln w="19050">
                <a:solidFill>
                  <a:schemeClr val="lt1"/>
                </a:solidFill>
              </a:ln>
            </c:spPr>
            <c:extLst>
              <c:ext xmlns:c16="http://schemas.microsoft.com/office/drawing/2014/chart" uri="{C3380CC4-5D6E-409C-BE32-E72D297353CC}">
                <c16:uniqueId val="{00000002-1DFA-4D4E-BB26-372612E2DDC1}"/>
              </c:ext>
            </c:extLst>
          </c:dPt>
          <c:dPt>
            <c:idx val="2"/>
            <c:bubble3D val="0"/>
            <c:spPr>
              <a:solidFill>
                <a:schemeClr val="bg1">
                  <a:lumMod val="85000"/>
                </a:schemeClr>
              </a:solidFill>
              <a:ln w="19050">
                <a:solidFill>
                  <a:schemeClr val="lt1"/>
                </a:solidFill>
              </a:ln>
            </c:spPr>
            <c:extLst>
              <c:ext xmlns:c16="http://schemas.microsoft.com/office/drawing/2014/chart" uri="{C3380CC4-5D6E-409C-BE32-E72D297353CC}">
                <c16:uniqueId val="{00000003-1DFA-4D4E-BB26-372612E2DDC1}"/>
              </c:ext>
            </c:extLst>
          </c:dPt>
          <c:dPt>
            <c:idx val="3"/>
            <c:bubble3D val="0"/>
            <c:spPr>
              <a:solidFill>
                <a:schemeClr val="bg1">
                  <a:lumMod val="85000"/>
                </a:schemeClr>
              </a:solidFill>
              <a:ln w="19050">
                <a:solidFill>
                  <a:schemeClr val="lt1"/>
                </a:solidFill>
              </a:ln>
            </c:spPr>
            <c:extLst>
              <c:ext xmlns:c16="http://schemas.microsoft.com/office/drawing/2014/chart" uri="{C3380CC4-5D6E-409C-BE32-E72D297353CC}">
                <c16:uniqueId val="{00000004-1DFA-4D4E-BB26-372612E2DDC1}"/>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DFA-4D4E-BB26-372612E2DDC1}"/>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DFA-4D4E-BB26-372612E2DD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smtId="4294967295">
                    <a:solidFill>
                      <a:schemeClr val="bg1"/>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0%</c:formatCode>
                <c:ptCount val="3"/>
                <c:pt idx="0">
                  <c:v>0.61</c:v>
                </c:pt>
                <c:pt idx="1">
                  <c:v>0.16</c:v>
                </c:pt>
                <c:pt idx="2">
                  <c:v>0.23</c:v>
                </c:pt>
              </c:numCache>
            </c:numRef>
          </c:val>
          <c:extLst>
            <c:ext xmlns:c16="http://schemas.microsoft.com/office/drawing/2014/chart" uri="{C3380CC4-5D6E-409C-BE32-E72D297353CC}">
              <c16:uniqueId val="{00000000-1DFA-4D4E-BB26-372612E2DDC1}"/>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96285343170166"/>
          <c:y val="3.3390456810593605E-3"/>
          <c:w val="0.70844399929046631"/>
          <c:h val="0.95946896076202393"/>
        </c:manualLayout>
      </c:layout>
      <c:barChart>
        <c:barDir val="bar"/>
        <c:grouping val="clustered"/>
        <c:varyColors val="0"/>
        <c:ser>
          <c:idx val="0"/>
          <c:order val="0"/>
          <c:tx>
            <c:strRef>
              <c:f>Sheet1!$B$1</c:f>
              <c:strCache>
                <c:ptCount val="1"/>
                <c:pt idx="0">
                  <c:v>écosystème</c:v>
                </c:pt>
              </c:strCache>
            </c:strRef>
          </c:tx>
          <c:spPr>
            <a:solidFill>
              <a:srgbClr val="FDBC10"/>
            </a:solidFill>
            <a:ln>
              <a:noFill/>
            </a:ln>
            <a:effectLst/>
          </c:spPr>
          <c:invertIfNegative val="0"/>
          <c:dPt>
            <c:idx val="1"/>
            <c:invertIfNegative val="0"/>
            <c:bubble3D val="0"/>
            <c:spPr>
              <a:solidFill>
                <a:srgbClr val="FDBC10"/>
              </a:solidFill>
              <a:ln>
                <a:noFill/>
              </a:ln>
              <a:effectLst/>
            </c:spPr>
            <c:extLst>
              <c:ext xmlns:c16="http://schemas.microsoft.com/office/drawing/2014/chart" uri="{C3380CC4-5D6E-409C-BE32-E72D297353CC}">
                <c16:uniqueId val="{00000000-1552-4434-BFCF-854845C2B72B}"/>
              </c:ext>
            </c:extLst>
          </c:dPt>
          <c:dPt>
            <c:idx val="2"/>
            <c:invertIfNegative val="0"/>
            <c:bubble3D val="0"/>
            <c:spPr>
              <a:solidFill>
                <a:srgbClr val="FDBC10"/>
              </a:solidFill>
              <a:ln>
                <a:noFill/>
              </a:ln>
              <a:effectLst/>
            </c:spPr>
            <c:extLst>
              <c:ext xmlns:c16="http://schemas.microsoft.com/office/drawing/2014/chart" uri="{C3380CC4-5D6E-409C-BE32-E72D297353CC}">
                <c16:uniqueId val="{00000001-1552-4434-BFCF-854845C2B72B}"/>
              </c:ext>
            </c:extLst>
          </c:dPt>
          <c:dPt>
            <c:idx val="3"/>
            <c:invertIfNegative val="0"/>
            <c:bubble3D val="0"/>
            <c:spPr>
              <a:solidFill>
                <a:srgbClr val="FDBC10"/>
              </a:solidFill>
              <a:ln>
                <a:noFill/>
              </a:ln>
              <a:effectLst/>
            </c:spPr>
            <c:extLst>
              <c:ext xmlns:c16="http://schemas.microsoft.com/office/drawing/2014/chart" uri="{C3380CC4-5D6E-409C-BE32-E72D297353CC}">
                <c16:uniqueId val="{00000002-1552-4434-BFCF-854845C2B72B}"/>
              </c:ext>
            </c:extLst>
          </c:dPt>
          <c:dPt>
            <c:idx val="5"/>
            <c:invertIfNegative val="0"/>
            <c:bubble3D val="0"/>
            <c:spPr>
              <a:solidFill>
                <a:srgbClr val="FDBC10"/>
              </a:solidFill>
              <a:ln>
                <a:noFill/>
              </a:ln>
              <a:effectLst/>
            </c:spPr>
            <c:extLst>
              <c:ext xmlns:c16="http://schemas.microsoft.com/office/drawing/2014/chart" uri="{C3380CC4-5D6E-409C-BE32-E72D297353CC}">
                <c16:uniqueId val="{00000003-1552-4434-BFCF-854845C2B72B}"/>
              </c:ext>
            </c:extLst>
          </c:dPt>
          <c:dPt>
            <c:idx val="7"/>
            <c:invertIfNegative val="0"/>
            <c:bubble3D val="0"/>
            <c:spPr>
              <a:solidFill>
                <a:srgbClr val="FDBC10"/>
              </a:solidFill>
              <a:ln>
                <a:noFill/>
              </a:ln>
              <a:effectLst/>
            </c:spPr>
            <c:extLst>
              <c:ext xmlns:c16="http://schemas.microsoft.com/office/drawing/2014/chart" uri="{C3380CC4-5D6E-409C-BE32-E72D297353CC}">
                <c16:uniqueId val="{00000009-4B20-4415-94EB-07A4071CF593}"/>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Sheet1!$A$2:$A$9</c:f>
              <c:strCache>
                <c:ptCount val="8"/>
                <c:pt idx="0">
                  <c:v>Forêts</c:v>
                </c:pt>
                <c:pt idx="1">
                  <c:v>Rivières</c:v>
                </c:pt>
                <c:pt idx="2">
                  <c:v>Lacs</c:v>
                </c:pt>
                <c:pt idx="3">
                  <c:v>Zones humides</c:v>
                </c:pt>
                <c:pt idx="4">
                  <c:v>Prairies</c:v>
                </c:pt>
                <c:pt idx="5">
                  <c:v>Zones côtières/marines</c:v>
                </c:pt>
                <c:pt idx="6">
                  <c:v>Toundra</c:v>
                </c:pt>
                <c:pt idx="7">
                  <c:v>Incertain</c:v>
                </c:pt>
              </c:strCache>
            </c:strRef>
          </c:cat>
          <c:val>
            <c:numRef>
              <c:f>Sheet1!$B$2:$B$9</c:f>
              <c:numCache>
                <c:formatCode>0%</c:formatCode>
                <c:ptCount val="8"/>
                <c:pt idx="0">
                  <c:v>0.67</c:v>
                </c:pt>
                <c:pt idx="1">
                  <c:v>0.52</c:v>
                </c:pt>
                <c:pt idx="2">
                  <c:v>0.45</c:v>
                </c:pt>
                <c:pt idx="3">
                  <c:v>0.37</c:v>
                </c:pt>
                <c:pt idx="4">
                  <c:v>0.28000000000000003</c:v>
                </c:pt>
                <c:pt idx="5">
                  <c:v>0.27</c:v>
                </c:pt>
                <c:pt idx="6">
                  <c:v>0.1</c:v>
                </c:pt>
                <c:pt idx="7">
                  <c:v>0.11</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287034592"/>
        <c:axId val="287030672"/>
      </c:barChart>
      <c:catAx>
        <c:axId val="287034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287030672"/>
        <c:crosses val="autoZero"/>
        <c:auto val="0"/>
        <c:lblAlgn val="ctr"/>
        <c:lblOffset val="100"/>
        <c:noMultiLvlLbl val="0"/>
      </c:catAx>
      <c:valAx>
        <c:axId val="287030672"/>
        <c:scaling>
          <c:orientation val="minMax"/>
          <c:max val="1.2"/>
          <c:min val="0"/>
        </c:scaling>
        <c:delete val="1"/>
        <c:axPos val="t"/>
        <c:numFmt formatCode="0%" sourceLinked="1"/>
        <c:majorTickMark val="out"/>
        <c:minorTickMark val="none"/>
        <c:tickLblPos val="nextTo"/>
        <c:crossAx val="287034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72987627983093"/>
          <c:y val="3.3390456810593605E-3"/>
          <c:w val="0.63000476360321045"/>
          <c:h val="0.95946896076202393"/>
        </c:manualLayout>
      </c:layout>
      <c:barChart>
        <c:barDir val="bar"/>
        <c:grouping val="clustered"/>
        <c:varyColors val="0"/>
        <c:ser>
          <c:idx val="0"/>
          <c:order val="0"/>
          <c:tx>
            <c:strRef>
              <c:f>Sheet1!$B$1</c:f>
              <c:strCache>
                <c:ptCount val="1"/>
                <c:pt idx="0">
                  <c:v>Pratique</c:v>
                </c:pt>
              </c:strCache>
            </c:strRef>
          </c:tx>
          <c:spPr>
            <a:solidFill>
              <a:srgbClr val="FDBC10"/>
            </a:solidFill>
            <a:ln>
              <a:noFill/>
            </a:ln>
            <a:effectLst/>
          </c:spPr>
          <c:invertIfNegative val="0"/>
          <c:dPt>
            <c:idx val="1"/>
            <c:invertIfNegative val="0"/>
            <c:bubble3D val="0"/>
            <c:extLst>
              <c:ext xmlns:c16="http://schemas.microsoft.com/office/drawing/2014/chart" uri="{C3380CC4-5D6E-409C-BE32-E72D297353CC}">
                <c16:uniqueId val="{00000000-1552-4434-BFCF-854845C2B72B}"/>
              </c:ext>
            </c:extLst>
          </c:dPt>
          <c:dPt>
            <c:idx val="2"/>
            <c:invertIfNegative val="0"/>
            <c:bubble3D val="0"/>
            <c:extLst>
              <c:ext xmlns:c16="http://schemas.microsoft.com/office/drawing/2014/chart" uri="{C3380CC4-5D6E-409C-BE32-E72D297353CC}">
                <c16:uniqueId val="{00000001-1552-4434-BFCF-854845C2B72B}"/>
              </c:ext>
            </c:extLst>
          </c:dPt>
          <c:dPt>
            <c:idx val="3"/>
            <c:invertIfNegative val="0"/>
            <c:bubble3D val="0"/>
            <c:extLst>
              <c:ext xmlns:c16="http://schemas.microsoft.com/office/drawing/2014/chart" uri="{C3380CC4-5D6E-409C-BE32-E72D297353CC}">
                <c16:uniqueId val="{00000002-1552-4434-BFCF-854845C2B72B}"/>
              </c:ext>
            </c:extLst>
          </c:dPt>
          <c:dPt>
            <c:idx val="5"/>
            <c:invertIfNegative val="0"/>
            <c:bubble3D val="0"/>
            <c:extLst>
              <c:ext xmlns:c16="http://schemas.microsoft.com/office/drawing/2014/chart" uri="{C3380CC4-5D6E-409C-BE32-E72D297353CC}">
                <c16:uniqueId val="{00000003-1552-4434-BFCF-854845C2B72B}"/>
              </c:ext>
            </c:extLst>
          </c:dPt>
          <c:dPt>
            <c:idx val="6"/>
            <c:invertIfNegative val="0"/>
            <c:bubble3D val="0"/>
            <c:extLst>
              <c:ext xmlns:c16="http://schemas.microsoft.com/office/drawing/2014/chart" uri="{C3380CC4-5D6E-409C-BE32-E72D297353CC}">
                <c16:uniqueId val="{00000009-0549-4A58-9063-39F9C67782B3}"/>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Chasse</c:v>
                </c:pt>
                <c:pt idx="1">
                  <c:v>Récolte des médecines traditionnelles</c:v>
                </c:pt>
                <c:pt idx="2">
                  <c:v>Pêche</c:v>
                </c:pt>
                <c:pt idx="3">
                  <c:v>Récolte de baies</c:v>
                </c:pt>
                <c:pt idx="4">
                  <c:v>Piégeage</c:v>
                </c:pt>
                <c:pt idx="5">
                  <c:v>Récolte de culture</c:v>
                </c:pt>
                <c:pt idx="6">
                  <c:v>Incertain</c:v>
                </c:pt>
              </c:strCache>
            </c:strRef>
          </c:cat>
          <c:val>
            <c:numRef>
              <c:f>Sheet1!$B$2:$B$8</c:f>
              <c:numCache>
                <c:formatCode>0%</c:formatCode>
                <c:ptCount val="7"/>
                <c:pt idx="0">
                  <c:v>0.78</c:v>
                </c:pt>
                <c:pt idx="1">
                  <c:v>0.73</c:v>
                </c:pt>
                <c:pt idx="2">
                  <c:v>0.71</c:v>
                </c:pt>
                <c:pt idx="3">
                  <c:v>0.69</c:v>
                </c:pt>
                <c:pt idx="4">
                  <c:v>0.62</c:v>
                </c:pt>
                <c:pt idx="5">
                  <c:v>0.5</c:v>
                </c:pt>
                <c:pt idx="6">
                  <c:v>0.05</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287035376"/>
        <c:axId val="287035768"/>
      </c:barChart>
      <c:catAx>
        <c:axId val="287035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287035768"/>
        <c:crosses val="autoZero"/>
        <c:auto val="0"/>
        <c:lblAlgn val="ctr"/>
        <c:lblOffset val="100"/>
        <c:noMultiLvlLbl val="0"/>
      </c:catAx>
      <c:valAx>
        <c:axId val="287035768"/>
        <c:scaling>
          <c:orientation val="minMax"/>
          <c:max val="1.2"/>
          <c:min val="0"/>
        </c:scaling>
        <c:delete val="1"/>
        <c:axPos val="t"/>
        <c:numFmt formatCode="0%" sourceLinked="1"/>
        <c:majorTickMark val="out"/>
        <c:minorTickMark val="none"/>
        <c:tickLblPos val="nextTo"/>
        <c:crossAx val="287035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00950303673744E-2"/>
          <c:y val="0.24938249588012695"/>
          <c:w val="0.943398118019104"/>
          <c:h val="0.63380545377731323"/>
        </c:manualLayout>
      </c:layout>
      <c:barChart>
        <c:barDir val="col"/>
        <c:grouping val="clustered"/>
        <c:varyColors val="0"/>
        <c:ser>
          <c:idx val="0"/>
          <c:order val="0"/>
          <c:tx>
            <c:strRef>
              <c:f>Sheet1!$B$1</c:f>
              <c:strCache>
                <c:ptCount val="1"/>
                <c:pt idx="0">
                  <c:v>Série 1</c:v>
                </c:pt>
              </c:strCache>
            </c:strRef>
          </c:tx>
          <c:spPr>
            <a:solidFill>
              <a:srgbClr val="FDBC10"/>
            </a:solidFill>
            <a:ln>
              <a:noFill/>
            </a:ln>
            <a:effectLst/>
          </c:spPr>
          <c:invertIfNegative val="0"/>
          <c:dPt>
            <c:idx val="1"/>
            <c:invertIfNegative val="0"/>
            <c:bubble3D val="0"/>
            <c:spPr>
              <a:solidFill>
                <a:srgbClr val="FEE59A"/>
              </a:solidFill>
              <a:ln>
                <a:noFill/>
              </a:ln>
              <a:effectLst/>
            </c:spPr>
            <c:extLst>
              <c:ext xmlns:c16="http://schemas.microsoft.com/office/drawing/2014/chart" uri="{C3380CC4-5D6E-409C-BE32-E72D297353CC}">
                <c16:uniqueId val="{00000000-4A3A-4748-87BA-2E2B7BDE223E}"/>
              </c:ext>
            </c:extLst>
          </c:dPt>
          <c:dPt>
            <c:idx val="2"/>
            <c:invertIfNegative val="0"/>
            <c:bubble3D val="0"/>
            <c:spPr>
              <a:solidFill>
                <a:srgbClr val="8C839B"/>
              </a:solidFill>
              <a:ln>
                <a:noFill/>
              </a:ln>
              <a:effectLst/>
            </c:spPr>
            <c:extLst>
              <c:ext xmlns:c16="http://schemas.microsoft.com/office/drawing/2014/chart" uri="{C3380CC4-5D6E-409C-BE32-E72D297353CC}">
                <c16:uniqueId val="{00000001-4A3A-4748-87BA-2E2B7BDE223E}"/>
              </c:ext>
            </c:extLst>
          </c:dPt>
          <c:dPt>
            <c:idx val="3"/>
            <c:invertIfNegative val="0"/>
            <c:bubble3D val="0"/>
            <c:spPr>
              <a:solidFill>
                <a:srgbClr val="594D6B"/>
              </a:solidFill>
              <a:ln>
                <a:noFill/>
              </a:ln>
              <a:effectLst/>
            </c:spPr>
            <c:extLst>
              <c:ext xmlns:c16="http://schemas.microsoft.com/office/drawing/2014/chart" uri="{C3380CC4-5D6E-409C-BE32-E72D297353CC}">
                <c16:uniqueId val="{00000002-4A3A-4748-87BA-2E2B7BDE223E}"/>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Très important</c:v>
                </c:pt>
                <c:pt idx="1">
                  <c:v>Un peu important</c:v>
                </c:pt>
                <c:pt idx="2">
                  <c:v>Pas très important</c:v>
                </c:pt>
                <c:pt idx="3">
                  <c:v>Pas du tout important</c:v>
                </c:pt>
              </c:strCache>
            </c:strRef>
          </c:cat>
          <c:val>
            <c:numRef>
              <c:f>Sheet1!$B$2:$B$5</c:f>
              <c:numCache>
                <c:formatCode>0%</c:formatCode>
                <c:ptCount val="4"/>
                <c:pt idx="0">
                  <c:v>0.68</c:v>
                </c:pt>
                <c:pt idx="1">
                  <c:v>0.26</c:v>
                </c:pt>
                <c:pt idx="2">
                  <c:v>0.05</c:v>
                </c:pt>
                <c:pt idx="3">
                  <c:v>0.01</c:v>
                </c:pt>
              </c:numCache>
            </c:numRef>
          </c:val>
          <c:extLst>
            <c:ext xmlns:c16="http://schemas.microsoft.com/office/drawing/2014/chart" uri="{C3380CC4-5D6E-409C-BE32-E72D297353CC}">
              <c16:uniqueId val="{00000000-DBB3-BF45-9DAB-7B7822DA005E}"/>
            </c:ext>
          </c:extLst>
        </c:ser>
        <c:dLbls>
          <c:showLegendKey val="0"/>
          <c:showVal val="0"/>
          <c:showCatName val="0"/>
          <c:showSerName val="0"/>
          <c:showPercent val="0"/>
          <c:showBubbleSize val="0"/>
        </c:dLbls>
        <c:gapWidth val="150"/>
        <c:overlap val="-27"/>
        <c:axId val="481394608"/>
        <c:axId val="481389120"/>
      </c:barChart>
      <c:catAx>
        <c:axId val="48139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crossAx val="481389120"/>
        <c:crosses val="autoZero"/>
        <c:auto val="0"/>
        <c:lblAlgn val="ctr"/>
        <c:lblOffset val="100"/>
        <c:noMultiLvlLbl val="0"/>
      </c:catAx>
      <c:valAx>
        <c:axId val="481389120"/>
        <c:scaling>
          <c:orientation val="minMax"/>
        </c:scaling>
        <c:delete val="1"/>
        <c:axPos val="l"/>
        <c:numFmt formatCode="0%" sourceLinked="1"/>
        <c:majorTickMark val="none"/>
        <c:minorTickMark val="none"/>
        <c:tickLblPos val="nextTo"/>
        <c:crossAx val="481394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smtId="4294967295">
          <a:solidFill>
            <a:schemeClr val="tx1">
              <a:lumMod val="75000"/>
              <a:lumOff val="25000"/>
            </a:schemeClr>
          </a:solidFill>
          <a:latin typeface="Cordia New" panose="020B0304020202020204" pitchFamily="34" charset="-34"/>
          <a:cs typeface="Cordia New" panose="020B0304020202020204" pitchFamily="34" charset="-34"/>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01849201321602E-2"/>
          <c:y val="0.20723333954811096"/>
          <c:w val="0.943398118019104"/>
          <c:h val="0.63380545377731323"/>
        </c:manualLayout>
      </c:layout>
      <c:barChart>
        <c:barDir val="col"/>
        <c:grouping val="clustered"/>
        <c:varyColors val="0"/>
        <c:ser>
          <c:idx val="0"/>
          <c:order val="0"/>
          <c:tx>
            <c:strRef>
              <c:f>Sheet1!$B$1</c:f>
              <c:strCache>
                <c:ptCount val="1"/>
                <c:pt idx="0">
                  <c:v>Series 1</c:v>
                </c:pt>
              </c:strCache>
            </c:strRef>
          </c:tx>
          <c:spPr>
            <a:solidFill>
              <a:srgbClr val="FDBC10"/>
            </a:solidFill>
            <a:ln>
              <a:noFill/>
            </a:ln>
            <a:effectLst/>
          </c:spPr>
          <c:invertIfNegative val="0"/>
          <c:dPt>
            <c:idx val="1"/>
            <c:invertIfNegative val="0"/>
            <c:bubble3D val="0"/>
            <c:spPr>
              <a:solidFill>
                <a:srgbClr val="FEE59A"/>
              </a:solidFill>
              <a:ln>
                <a:noFill/>
              </a:ln>
              <a:effectLst/>
            </c:spPr>
            <c:extLst>
              <c:ext xmlns:c16="http://schemas.microsoft.com/office/drawing/2014/chart" uri="{C3380CC4-5D6E-409C-BE32-E72D297353CC}">
                <c16:uniqueId val="{00000000-4A3A-4748-87BA-2E2B7BDE223E}"/>
              </c:ext>
            </c:extLst>
          </c:dPt>
          <c:dPt>
            <c:idx val="2"/>
            <c:invertIfNegative val="0"/>
            <c:bubble3D val="0"/>
            <c:spPr>
              <a:solidFill>
                <a:srgbClr val="8C839B"/>
              </a:solidFill>
              <a:ln>
                <a:noFill/>
              </a:ln>
              <a:effectLst/>
            </c:spPr>
            <c:extLst>
              <c:ext xmlns:c16="http://schemas.microsoft.com/office/drawing/2014/chart" uri="{C3380CC4-5D6E-409C-BE32-E72D297353CC}">
                <c16:uniqueId val="{00000001-4A3A-4748-87BA-2E2B7BDE223E}"/>
              </c:ext>
            </c:extLst>
          </c:dPt>
          <c:dPt>
            <c:idx val="3"/>
            <c:invertIfNegative val="0"/>
            <c:bubble3D val="0"/>
            <c:spPr>
              <a:solidFill>
                <a:srgbClr val="594D6B"/>
              </a:solidFill>
              <a:ln>
                <a:noFill/>
              </a:ln>
              <a:effectLst/>
            </c:spPr>
            <c:extLst>
              <c:ext xmlns:c16="http://schemas.microsoft.com/office/drawing/2014/chart" uri="{C3380CC4-5D6E-409C-BE32-E72D297353CC}">
                <c16:uniqueId val="{00000002-4A3A-4748-87BA-2E2B7BDE223E}"/>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Beaucoup</c:v>
                </c:pt>
                <c:pt idx="1">
                  <c:v>Quelques</c:v>
                </c:pt>
                <c:pt idx="2">
                  <c:v>Pas beaucoup</c:v>
                </c:pt>
                <c:pt idx="3">
                  <c:v>Aucune</c:v>
                </c:pt>
              </c:strCache>
            </c:strRef>
          </c:cat>
          <c:val>
            <c:numRef>
              <c:f>Sheet1!$B$2:$B$5</c:f>
              <c:numCache>
                <c:formatCode>0%</c:formatCode>
                <c:ptCount val="4"/>
                <c:pt idx="0">
                  <c:v>0.09</c:v>
                </c:pt>
                <c:pt idx="1">
                  <c:v>0.28000000000000003</c:v>
                </c:pt>
                <c:pt idx="2">
                  <c:v>0.26</c:v>
                </c:pt>
                <c:pt idx="3">
                  <c:v>0.37</c:v>
                </c:pt>
              </c:numCache>
            </c:numRef>
          </c:val>
          <c:extLst>
            <c:ext xmlns:c16="http://schemas.microsoft.com/office/drawing/2014/chart" uri="{C3380CC4-5D6E-409C-BE32-E72D297353CC}">
              <c16:uniqueId val="{00000000-DBB3-BF45-9DAB-7B7822DA005E}"/>
            </c:ext>
          </c:extLst>
        </c:ser>
        <c:dLbls>
          <c:showLegendKey val="0"/>
          <c:showVal val="0"/>
          <c:showCatName val="0"/>
          <c:showSerName val="0"/>
          <c:showPercent val="0"/>
          <c:showBubbleSize val="0"/>
        </c:dLbls>
        <c:gapWidth val="150"/>
        <c:overlap val="-27"/>
        <c:axId val="481391080"/>
        <c:axId val="481393432"/>
      </c:barChart>
      <c:catAx>
        <c:axId val="481391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crossAx val="481393432"/>
        <c:crosses val="autoZero"/>
        <c:auto val="0"/>
        <c:lblAlgn val="ctr"/>
        <c:lblOffset val="100"/>
        <c:noMultiLvlLbl val="0"/>
      </c:catAx>
      <c:valAx>
        <c:axId val="481393432"/>
        <c:scaling>
          <c:orientation val="minMax"/>
        </c:scaling>
        <c:delete val="1"/>
        <c:axPos val="l"/>
        <c:numFmt formatCode="0%" sourceLinked="1"/>
        <c:majorTickMark val="none"/>
        <c:minorTickMark val="none"/>
        <c:tickLblPos val="nextTo"/>
        <c:crossAx val="481391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smtId="4294967295">
          <a:solidFill>
            <a:schemeClr val="tx1">
              <a:lumMod val="75000"/>
              <a:lumOff val="25000"/>
            </a:schemeClr>
          </a:solidFill>
          <a:latin typeface="Cordia New" panose="020B0304020202020204" pitchFamily="34" charset="-34"/>
          <a:cs typeface="Cordia New" panose="020B0304020202020204" pitchFamily="34" charset="-34"/>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89286708831787"/>
          <c:y val="3.3390456810593605E-3"/>
          <c:w val="0.55882847309112549"/>
          <c:h val="0.95946896076202393"/>
        </c:manualLayout>
      </c:layout>
      <c:barChart>
        <c:barDir val="bar"/>
        <c:grouping val="clustered"/>
        <c:varyColors val="0"/>
        <c:ser>
          <c:idx val="0"/>
          <c:order val="0"/>
          <c:tx>
            <c:strRef>
              <c:f>Sheet1!$B$1</c:f>
              <c:strCache>
                <c:ptCount val="1"/>
                <c:pt idx="0">
                  <c:v>actions</c:v>
                </c:pt>
              </c:strCache>
            </c:strRef>
          </c:tx>
          <c:spPr>
            <a:solidFill>
              <a:srgbClr val="FDBC10"/>
            </a:solidFill>
            <a:ln>
              <a:noFill/>
            </a:ln>
            <a:effectLst/>
          </c:spPr>
          <c:invertIfNegative val="0"/>
          <c:dPt>
            <c:idx val="0"/>
            <c:invertIfNegative val="0"/>
            <c:bubble3D val="0"/>
            <c:extLst>
              <c:ext xmlns:c16="http://schemas.microsoft.com/office/drawing/2014/chart" uri="{C3380CC4-5D6E-409C-BE32-E72D297353CC}">
                <c16:uniqueId val="{00000001-5C14-4251-9338-88231AD1F7F4}"/>
              </c:ext>
            </c:extLst>
          </c:dPt>
          <c:dPt>
            <c:idx val="2"/>
            <c:invertIfNegative val="0"/>
            <c:bubble3D val="0"/>
            <c:extLst>
              <c:ext xmlns:c16="http://schemas.microsoft.com/office/drawing/2014/chart" uri="{C3380CC4-5D6E-409C-BE32-E72D297353CC}">
                <c16:uniqueId val="{00000001-1552-4434-BFCF-854845C2B72B}"/>
              </c:ext>
            </c:extLst>
          </c:dPt>
          <c:dPt>
            <c:idx val="3"/>
            <c:invertIfNegative val="0"/>
            <c:bubble3D val="0"/>
            <c:extLst>
              <c:ext xmlns:c16="http://schemas.microsoft.com/office/drawing/2014/chart" uri="{C3380CC4-5D6E-409C-BE32-E72D297353CC}">
                <c16:uniqueId val="{00000002-1552-4434-BFCF-854845C2B72B}"/>
              </c:ext>
            </c:extLst>
          </c:dPt>
          <c:dPt>
            <c:idx val="4"/>
            <c:invertIfNegative val="0"/>
            <c:bubble3D val="0"/>
            <c:extLst>
              <c:ext xmlns:c16="http://schemas.microsoft.com/office/drawing/2014/chart" uri="{C3380CC4-5D6E-409C-BE32-E72D297353CC}">
                <c16:uniqueId val="{00000007-5C14-4251-9338-88231AD1F7F4}"/>
              </c:ext>
            </c:extLst>
          </c:dPt>
          <c:dPt>
            <c:idx val="5"/>
            <c:invertIfNegative val="0"/>
            <c:bubble3D val="0"/>
            <c:extLst>
              <c:ext xmlns:c16="http://schemas.microsoft.com/office/drawing/2014/chart" uri="{C3380CC4-5D6E-409C-BE32-E72D297353CC}">
                <c16:uniqueId val="{00000003-1552-4434-BFCF-854845C2B72B}"/>
              </c:ext>
            </c:extLst>
          </c:dPt>
          <c:dPt>
            <c:idx val="9"/>
            <c:invertIfNegative val="0"/>
            <c:bubble3D val="0"/>
            <c:spPr>
              <a:solidFill>
                <a:srgbClr val="FEE59A"/>
              </a:solidFill>
              <a:ln>
                <a:noFill/>
              </a:ln>
              <a:effectLst/>
            </c:spPr>
            <c:extLst>
              <c:ext xmlns:c16="http://schemas.microsoft.com/office/drawing/2014/chart" uri="{C3380CC4-5D6E-409C-BE32-E72D297353CC}">
                <c16:uniqueId val="{0000000A-6C1A-4717-843E-772BD67E3C64}"/>
              </c:ext>
            </c:extLst>
          </c:dPt>
          <c:dLbls>
            <c:spPr>
              <a:noFill/>
              <a:ln>
                <a:noFill/>
              </a:ln>
              <a:effectLst/>
            </c:spPr>
            <c:txPr>
              <a:bodyPr rot="0" spcFirstLastPara="1" vertOverflow="ellipsis" vert="horz" wrap="square" anchor="ctr" anchorCtr="1"/>
              <a:lstStyle/>
              <a:p>
                <a:pPr>
                  <a:defRPr sz="1800" b="1" i="0" u="none" strike="noStrike" kern="1200" baseline="0" smtId="4294967295">
                    <a:solidFill>
                      <a:schemeClr val="tx1">
                        <a:lumMod val="75000"/>
                        <a:lumOff val="25000"/>
                      </a:schemeClr>
                    </a:solidFill>
                    <a:latin typeface="Cordia New" panose="020B0304020202020204" pitchFamily="34" charset="-34"/>
                    <a:ea typeface="+mn-ea"/>
                    <a:cs typeface="Cordia New" panose="020B0304020202020204" pitchFamily="34" charset="-3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Resté au courant de la météo/autres avis</c:v>
                </c:pt>
                <c:pt idx="1">
                  <c:v>A appris les risques</c:v>
                </c:pt>
                <c:pt idx="2">
                  <c:v>A préparé une trousse d'urgence</c:v>
                </c:pt>
                <c:pt idx="3">
                  <c:v>A conservé les documents importants dans un endroit sûr</c:v>
                </c:pt>
                <c:pt idx="4">
                  <c:v>A répertorié des contacts qui peuvent aider/peuvent avoir besoin d'aide</c:v>
                </c:pt>
                <c:pt idx="5">
                  <c:v>A prévu ce qu'il faut faire en cas de catastrophe</c:v>
                </c:pt>
                <c:pt idx="6">
                  <c:v>A pris des dispositions pour les personnes qui ont besoin d'aide/animaux de compagnie</c:v>
                </c:pt>
                <c:pt idx="7">
                  <c:v>A préparé un plan d'évacuation</c:v>
                </c:pt>
                <c:pt idx="8">
                  <c:v>Autre</c:v>
                </c:pt>
                <c:pt idx="9">
                  <c:v>Aucune des réponses</c:v>
                </c:pt>
              </c:strCache>
            </c:strRef>
          </c:cat>
          <c:val>
            <c:numRef>
              <c:f>Sheet1!$B$2:$B$11</c:f>
              <c:numCache>
                <c:formatCode>0%</c:formatCode>
                <c:ptCount val="10"/>
                <c:pt idx="0">
                  <c:v>0.71</c:v>
                </c:pt>
                <c:pt idx="1">
                  <c:v>0.4</c:v>
                </c:pt>
                <c:pt idx="2">
                  <c:v>0.33</c:v>
                </c:pt>
                <c:pt idx="3">
                  <c:v>0.28999999999999998</c:v>
                </c:pt>
                <c:pt idx="4">
                  <c:v>0.28000000000000003</c:v>
                </c:pt>
                <c:pt idx="5">
                  <c:v>0.27</c:v>
                </c:pt>
                <c:pt idx="6">
                  <c:v>0.21</c:v>
                </c:pt>
                <c:pt idx="7">
                  <c:v>0.11</c:v>
                </c:pt>
                <c:pt idx="8">
                  <c:v>0.03</c:v>
                </c:pt>
                <c:pt idx="9">
                  <c:v>0.16</c:v>
                </c:pt>
              </c:numCache>
            </c:numRef>
          </c:val>
          <c:extLst>
            <c:ext xmlns:c16="http://schemas.microsoft.com/office/drawing/2014/chart" uri="{C3380CC4-5D6E-409C-BE32-E72D297353CC}">
              <c16:uniqueId val="{00000000-56A6-400D-9A2C-A16936C9E528}"/>
            </c:ext>
          </c:extLst>
        </c:ser>
        <c:dLbls>
          <c:showLegendKey val="0"/>
          <c:showVal val="0"/>
          <c:showCatName val="0"/>
          <c:showSerName val="0"/>
          <c:showPercent val="0"/>
          <c:showBubbleSize val="0"/>
        </c:dLbls>
        <c:gapWidth val="64"/>
        <c:axId val="481390688"/>
        <c:axId val="481387552"/>
      </c:barChart>
      <c:catAx>
        <c:axId val="4813906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smtId="4294967295">
                <a:solidFill>
                  <a:srgbClr val="595959"/>
                </a:solidFill>
                <a:latin typeface="Cordia New" panose="020B0304020202020204" pitchFamily="34" charset="-34"/>
                <a:ea typeface="+mn-ea"/>
                <a:cs typeface="Cordia New" panose="020B0304020202020204" pitchFamily="34" charset="-34"/>
              </a:defRPr>
            </a:pPr>
            <a:endParaRPr lang="en-US"/>
          </a:p>
        </c:txPr>
        <c:crossAx val="481387552"/>
        <c:crosses val="autoZero"/>
        <c:auto val="0"/>
        <c:lblAlgn val="ctr"/>
        <c:lblOffset val="100"/>
        <c:noMultiLvlLbl val="0"/>
      </c:catAx>
      <c:valAx>
        <c:axId val="481387552"/>
        <c:scaling>
          <c:orientation val="minMax"/>
          <c:max val="1.2"/>
          <c:min val="0"/>
        </c:scaling>
        <c:delete val="1"/>
        <c:axPos val="t"/>
        <c:numFmt formatCode="0%" sourceLinked="1"/>
        <c:majorTickMark val="out"/>
        <c:minorTickMark val="none"/>
        <c:tickLblPos val="nextTo"/>
        <c:crossAx val="48139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901A6-4590-4282-B006-3A190E096C68}"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A6A58-41F2-48CF-94B9-7C15EBE68FAF}" type="slidenum">
              <a:rPr lang="en-US" smtClean="0"/>
              <a:t>‹#›</a:t>
            </a:fld>
            <a:endParaRPr lang="en-US"/>
          </a:p>
        </p:txBody>
      </p:sp>
    </p:spTree>
    <p:extLst>
      <p:ext uri="{BB962C8B-B14F-4D97-AF65-F5344CB8AC3E}">
        <p14:creationId xmlns:p14="http://schemas.microsoft.com/office/powerpoint/2010/main" val="295094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8C6117-720A-BA41-94E3-D0F7069024CE}" type="slidenum">
              <a:rPr lang="en-US" smtClean="0"/>
              <a:t>1</a:t>
            </a:fld>
            <a:endParaRPr lang="en-US"/>
          </a:p>
        </p:txBody>
      </p:sp>
    </p:spTree>
    <p:extLst>
      <p:ext uri="{BB962C8B-B14F-4D97-AF65-F5344CB8AC3E}">
        <p14:creationId xmlns:p14="http://schemas.microsoft.com/office/powerpoint/2010/main" val="248513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8C6117-720A-BA41-94E3-D0F7069024CE}" type="slidenum">
              <a:rPr lang="en-US" smtClean="0"/>
              <a:t>36</a:t>
            </a:fld>
            <a:endParaRPr lang="en-US"/>
          </a:p>
        </p:txBody>
      </p:sp>
    </p:spTree>
    <p:extLst>
      <p:ext uri="{BB962C8B-B14F-4D97-AF65-F5344CB8AC3E}">
        <p14:creationId xmlns:p14="http://schemas.microsoft.com/office/powerpoint/2010/main" val="290858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84DDCD-6922-244D-8C46-3C15BF25DA74}" type="slidenum">
              <a:rPr lang="en-US" smtClean="0"/>
              <a:t>2</a:t>
            </a:fld>
            <a:endParaRPr lang="en-US"/>
          </a:p>
        </p:txBody>
      </p:sp>
    </p:spTree>
    <p:extLst>
      <p:ext uri="{BB962C8B-B14F-4D97-AF65-F5344CB8AC3E}">
        <p14:creationId xmlns:p14="http://schemas.microsoft.com/office/powerpoint/2010/main" val="237767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ts val="80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5FF9-23E8-1A40-B6EB-1F3D23B1D4F3}" type="slidenum">
              <a:rPr lang="en-US" smtClean="0"/>
              <a:t>3</a:t>
            </a:fld>
            <a:endParaRPr lang="en-US"/>
          </a:p>
        </p:txBody>
      </p:sp>
    </p:spTree>
    <p:extLst>
      <p:ext uri="{BB962C8B-B14F-4D97-AF65-F5344CB8AC3E}">
        <p14:creationId xmlns:p14="http://schemas.microsoft.com/office/powerpoint/2010/main" val="392596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ts val="80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5FF9-23E8-1A40-B6EB-1F3D23B1D4F3}" type="slidenum">
              <a:rPr lang="en-US" smtClean="0"/>
              <a:t>4</a:t>
            </a:fld>
            <a:endParaRPr lang="en-US"/>
          </a:p>
        </p:txBody>
      </p:sp>
    </p:spTree>
    <p:extLst>
      <p:ext uri="{BB962C8B-B14F-4D97-AF65-F5344CB8AC3E}">
        <p14:creationId xmlns:p14="http://schemas.microsoft.com/office/powerpoint/2010/main" val="151362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ts val="80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5FF9-23E8-1A40-B6EB-1F3D23B1D4F3}" type="slidenum">
              <a:rPr lang="en-US" smtClean="0"/>
              <a:t>5</a:t>
            </a:fld>
            <a:endParaRPr lang="en-US"/>
          </a:p>
        </p:txBody>
      </p:sp>
    </p:spTree>
    <p:extLst>
      <p:ext uri="{BB962C8B-B14F-4D97-AF65-F5344CB8AC3E}">
        <p14:creationId xmlns:p14="http://schemas.microsoft.com/office/powerpoint/2010/main" val="289191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ts val="80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5FF9-23E8-1A40-B6EB-1F3D23B1D4F3}" type="slidenum">
              <a:rPr lang="en-US" smtClean="0"/>
              <a:t>7</a:t>
            </a:fld>
            <a:endParaRPr lang="en-US"/>
          </a:p>
        </p:txBody>
      </p:sp>
    </p:spTree>
    <p:extLst>
      <p:ext uri="{BB962C8B-B14F-4D97-AF65-F5344CB8AC3E}">
        <p14:creationId xmlns:p14="http://schemas.microsoft.com/office/powerpoint/2010/main" val="3184537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ts val="80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5FF9-23E8-1A40-B6EB-1F3D23B1D4F3}" type="slidenum">
              <a:rPr lang="en-US" smtClean="0"/>
              <a:t>8</a:t>
            </a:fld>
            <a:endParaRPr lang="en-US"/>
          </a:p>
        </p:txBody>
      </p:sp>
    </p:spTree>
    <p:extLst>
      <p:ext uri="{BB962C8B-B14F-4D97-AF65-F5344CB8AC3E}">
        <p14:creationId xmlns:p14="http://schemas.microsoft.com/office/powerpoint/2010/main" val="64593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ts val="80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5FF9-23E8-1A40-B6EB-1F3D23B1D4F3}" type="slidenum">
              <a:rPr lang="en-US" smtClean="0"/>
              <a:t>30</a:t>
            </a:fld>
            <a:endParaRPr lang="en-US"/>
          </a:p>
        </p:txBody>
      </p:sp>
    </p:spTree>
    <p:extLst>
      <p:ext uri="{BB962C8B-B14F-4D97-AF65-F5344CB8AC3E}">
        <p14:creationId xmlns:p14="http://schemas.microsoft.com/office/powerpoint/2010/main" val="159608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ct val="0"/>
              </a:spcBef>
              <a:spcAft>
                <a:spcPts val="800"/>
              </a:spcAft>
              <a:buFont typeface="Symbol" panose="05050102010706020507" pitchFamily="18" charset="2"/>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5FF9-23E8-1A40-B6EB-1F3D23B1D4F3}" type="slidenum">
              <a:rPr lang="en-US" smtClean="0"/>
              <a:t>31</a:t>
            </a:fld>
            <a:endParaRPr lang="en-US"/>
          </a:p>
        </p:txBody>
      </p:sp>
    </p:spTree>
    <p:extLst>
      <p:ext uri="{BB962C8B-B14F-4D97-AF65-F5344CB8AC3E}">
        <p14:creationId xmlns:p14="http://schemas.microsoft.com/office/powerpoint/2010/main" val="399027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3AD0-CC17-A420-959C-6128ECA602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5C5087-6776-70EF-6A5E-A2E31D1D4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6FB3B1-4DEA-FCAA-A3B3-A8211CE28859}"/>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5" name="Footer Placeholder 4">
            <a:extLst>
              <a:ext uri="{FF2B5EF4-FFF2-40B4-BE49-F238E27FC236}">
                <a16:creationId xmlns:a16="http://schemas.microsoft.com/office/drawing/2014/main" id="{13E3B3BA-F338-1EE3-7624-CF259023F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2F5FC-9C4A-CC35-D4F9-7CDC0C70281B}"/>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30856558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0983-8841-325C-B682-B68178A2D5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CEEA54-7BE6-64F7-5236-F895D6D037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6C91C-C6A5-D975-D0A5-D6521D24BE9A}"/>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5" name="Footer Placeholder 4">
            <a:extLst>
              <a:ext uri="{FF2B5EF4-FFF2-40B4-BE49-F238E27FC236}">
                <a16:creationId xmlns:a16="http://schemas.microsoft.com/office/drawing/2014/main" id="{FC18C2C5-D739-3F5E-0E03-7C19B3DB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C8D28-397C-EBBC-3D3C-5608D9D431DE}"/>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37192132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B143A-827F-B1C3-141C-29B9238E5A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6D36F-42FF-87BB-800A-30B9ABA24A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B719C-FE51-B96D-31EC-63F3DBB821E9}"/>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5" name="Footer Placeholder 4">
            <a:extLst>
              <a:ext uri="{FF2B5EF4-FFF2-40B4-BE49-F238E27FC236}">
                <a16:creationId xmlns:a16="http://schemas.microsoft.com/office/drawing/2014/main" id="{C79A0636-1431-0375-F3AD-2494B98CA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29DB6-2301-3BDF-5182-CD5EE029C4A3}"/>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37762573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EA2E-CEE4-DBCA-F22F-7846BE4EC8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F354E-18C5-0795-CF19-B9FF27E283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2295F-F003-BC7C-186B-8E146765AD90}"/>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5" name="Footer Placeholder 4">
            <a:extLst>
              <a:ext uri="{FF2B5EF4-FFF2-40B4-BE49-F238E27FC236}">
                <a16:creationId xmlns:a16="http://schemas.microsoft.com/office/drawing/2014/main" id="{1E8C4DCB-96A5-563B-3603-67EB6FBCC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7800B-5444-A231-B6ED-133753D5D48B}"/>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28073887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3A8A-08F3-8218-A936-DA5FEF1A90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45B833-695B-11C5-BAB2-C0056601EC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8793C2-70C4-D43D-E400-103C5E7A2973}"/>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5" name="Footer Placeholder 4">
            <a:extLst>
              <a:ext uri="{FF2B5EF4-FFF2-40B4-BE49-F238E27FC236}">
                <a16:creationId xmlns:a16="http://schemas.microsoft.com/office/drawing/2014/main" id="{73858D55-9F3C-2713-2191-3FDAC60C3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8FAFA-587B-C9CD-7319-6CEE5F204BBC}"/>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29162927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CC9C-869C-0311-3E72-C611A4C20E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7D180-ED25-0F83-9F0C-EEC7B8223C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C3919-DCC6-B595-7C30-2997C28CEE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26B308-89D8-5266-96BC-9A1CE9D7244E}"/>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6" name="Footer Placeholder 5">
            <a:extLst>
              <a:ext uri="{FF2B5EF4-FFF2-40B4-BE49-F238E27FC236}">
                <a16:creationId xmlns:a16="http://schemas.microsoft.com/office/drawing/2014/main" id="{E4797D5F-2EAB-3785-14D8-391C35DF0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270E2-1C6B-7388-3738-5695BD6944DB}"/>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21184334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D432-53EC-3AAC-3EEE-92E423E2B4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4587B3-85CA-4A23-1ADE-792F0DBB6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515C9B-FFB8-469E-0194-D639F93310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1E1A9E-4467-E48E-7A17-6A4B953E39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357F97-E517-9E17-390E-34370B8BE4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66F4DA-B5D9-0E06-9602-9EDCF6A1029E}"/>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8" name="Footer Placeholder 7">
            <a:extLst>
              <a:ext uri="{FF2B5EF4-FFF2-40B4-BE49-F238E27FC236}">
                <a16:creationId xmlns:a16="http://schemas.microsoft.com/office/drawing/2014/main" id="{E9FDB141-131E-2D4D-D870-9C9DFF1FB2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FEB1D2-DF8E-E30E-57F1-352F0B21BBA1}"/>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30922303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AF66-D960-8149-9A53-288E33E641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CA9261-621A-78C2-3BEC-0DBC872A3BBF}"/>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4" name="Footer Placeholder 3">
            <a:extLst>
              <a:ext uri="{FF2B5EF4-FFF2-40B4-BE49-F238E27FC236}">
                <a16:creationId xmlns:a16="http://schemas.microsoft.com/office/drawing/2014/main" id="{5ED925BD-30BC-FF5B-8013-81547EC924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4665F9-3B37-C08E-8DC3-D997611E84F8}"/>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16279080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E0A227-8620-4BA1-016E-63D7735C6FF7}"/>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3" name="Footer Placeholder 2">
            <a:extLst>
              <a:ext uri="{FF2B5EF4-FFF2-40B4-BE49-F238E27FC236}">
                <a16:creationId xmlns:a16="http://schemas.microsoft.com/office/drawing/2014/main" id="{05F91FA1-2A7A-4E1D-9376-B6121BAAF8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BDBBE-CE86-D060-0409-AE67D647145C}"/>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24868867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89554-0BF7-2489-0A25-C4F915419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F75CA7-6C7D-DE91-5248-4EC5C8CAB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9316C6-DF6D-FCFF-733A-FCD67E468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F8370-3727-D482-62A0-D262E8B2C8DB}"/>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6" name="Footer Placeholder 5">
            <a:extLst>
              <a:ext uri="{FF2B5EF4-FFF2-40B4-BE49-F238E27FC236}">
                <a16:creationId xmlns:a16="http://schemas.microsoft.com/office/drawing/2014/main" id="{AEA5FDAA-F605-F78B-E59D-A30EAC3A1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22D66-CB1E-7224-0CEE-0DF1A9FB0B31}"/>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16036340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9664-8937-1AB0-D602-DF8761770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CA3EA8-3DCC-A1B9-121A-918A811688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ECAEFE-E380-0663-2FEC-87B68CAA8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1C563-5811-3F2C-5A5A-F95669D689D1}"/>
              </a:ext>
            </a:extLst>
          </p:cNvPr>
          <p:cNvSpPr>
            <a:spLocks noGrp="1"/>
          </p:cNvSpPr>
          <p:nvPr>
            <p:ph type="dt" sz="half" idx="10"/>
          </p:nvPr>
        </p:nvSpPr>
        <p:spPr/>
        <p:txBody>
          <a:bodyPr/>
          <a:lstStyle/>
          <a:p>
            <a:fld id="{FFDF0B9A-D20C-4106-B4B5-1909666A7172}" type="datetimeFigureOut">
              <a:rPr lang="en-US" smtClean="0"/>
              <a:t>3/29/2023</a:t>
            </a:fld>
            <a:endParaRPr lang="en-US"/>
          </a:p>
        </p:txBody>
      </p:sp>
      <p:sp>
        <p:nvSpPr>
          <p:cNvPr id="6" name="Footer Placeholder 5">
            <a:extLst>
              <a:ext uri="{FF2B5EF4-FFF2-40B4-BE49-F238E27FC236}">
                <a16:creationId xmlns:a16="http://schemas.microsoft.com/office/drawing/2014/main" id="{93E76380-610F-C257-D125-56B9CE38F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C67F0F-5080-2232-B463-01371E329A7A}"/>
              </a:ext>
            </a:extLst>
          </p:cNvPr>
          <p:cNvSpPr>
            <a:spLocks noGrp="1"/>
          </p:cNvSpPr>
          <p:nvPr>
            <p:ph type="sldNum" sz="quarter" idx="12"/>
          </p:nvPr>
        </p:nvSpPr>
        <p:spPr/>
        <p:txBody>
          <a:bodyPr/>
          <a:lstStyle/>
          <a:p>
            <a:fld id="{D744C3CC-10F5-4E6D-BE48-D1E0AAD4CB39}" type="slidenum">
              <a:rPr lang="en-US" smtClean="0"/>
              <a:t>‹#›</a:t>
            </a:fld>
            <a:endParaRPr lang="en-US"/>
          </a:p>
        </p:txBody>
      </p:sp>
    </p:spTree>
    <p:extLst>
      <p:ext uri="{BB962C8B-B14F-4D97-AF65-F5344CB8AC3E}">
        <p14:creationId xmlns:p14="http://schemas.microsoft.com/office/powerpoint/2010/main" val="6040829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F845FA-3A3D-7D75-D9C0-BA873BBD4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0799C8-67A8-09EE-AF3D-0AE62B77A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C6204-0937-5E3F-9BF1-B99903FE5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F0B9A-D20C-4106-B4B5-1909666A7172}" type="datetimeFigureOut">
              <a:rPr lang="en-US" smtClean="0"/>
              <a:t>3/29/2023</a:t>
            </a:fld>
            <a:endParaRPr lang="en-US"/>
          </a:p>
        </p:txBody>
      </p:sp>
      <p:sp>
        <p:nvSpPr>
          <p:cNvPr id="5" name="Footer Placeholder 4">
            <a:extLst>
              <a:ext uri="{FF2B5EF4-FFF2-40B4-BE49-F238E27FC236}">
                <a16:creationId xmlns:a16="http://schemas.microsoft.com/office/drawing/2014/main" id="{682480BF-16D5-8F8D-6C53-0A17503F8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0D9281-E25D-B20E-2B5D-13944BE970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4C3CC-10F5-4E6D-BE48-D1E0AAD4CB39}" type="slidenum">
              <a:rPr lang="en-US" smtClean="0"/>
              <a:t>‹#›</a:t>
            </a:fld>
            <a:endParaRPr lang="en-US"/>
          </a:p>
        </p:txBody>
      </p:sp>
    </p:spTree>
    <p:extLst>
      <p:ext uri="{BB962C8B-B14F-4D97-AF65-F5344CB8AC3E}">
        <p14:creationId xmlns:p14="http://schemas.microsoft.com/office/powerpoint/2010/main" val="2233594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jpeg"/><Relationship Id="rId5" Type="http://schemas.openxmlformats.org/officeDocument/2006/relationships/tags" Target="../tags/tag6.xml"/><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image" Target="../media/image2.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chart" Target="../charts/chart2.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2.png"/><Relationship Id="rId5" Type="http://schemas.openxmlformats.org/officeDocument/2006/relationships/tags" Target="../tags/tag96.xml"/><Relationship Id="rId10" Type="http://schemas.openxmlformats.org/officeDocument/2006/relationships/slideLayout" Target="../slideLayouts/slideLayout7.xml"/><Relationship Id="rId4" Type="http://schemas.openxmlformats.org/officeDocument/2006/relationships/tags" Target="../tags/tag95.xml"/><Relationship Id="rId9" Type="http://schemas.openxmlformats.org/officeDocument/2006/relationships/tags" Target="../tags/tag100.xml"/></Relationships>
</file>

<file path=ppt/slides/_rels/slide12.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chart" Target="../charts/chart3.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2.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Layout" Target="../slideLayouts/slideLayout7.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s/_rels/slide13.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image" Target="../media/image2.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chart" Target="../charts/chart4.xml"/><Relationship Id="rId2" Type="http://schemas.openxmlformats.org/officeDocument/2006/relationships/tags" Target="../tags/tag112.xml"/><Relationship Id="rId16" Type="http://schemas.openxmlformats.org/officeDocument/2006/relationships/slideLayout" Target="../slideLayouts/slideLayout7.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tags" Target="../tags/tag12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s>
</file>

<file path=ppt/slides/_rels/slide14.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chart" Target="../charts/chart5.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2.png"/><Relationship Id="rId5" Type="http://schemas.openxmlformats.org/officeDocument/2006/relationships/tags" Target="../tags/tag130.xml"/><Relationship Id="rId10" Type="http://schemas.openxmlformats.org/officeDocument/2006/relationships/slideLayout" Target="../slideLayouts/slideLayout7.xml"/><Relationship Id="rId4" Type="http://schemas.openxmlformats.org/officeDocument/2006/relationships/tags" Target="../tags/tag129.xml"/><Relationship Id="rId9" Type="http://schemas.openxmlformats.org/officeDocument/2006/relationships/tags" Target="../tags/tag134.xml"/></Relationships>
</file>

<file path=ppt/slides/_rels/slide15.xml.rels><?xml version="1.0" encoding="UTF-8" standalone="yes"?>
<Relationships xmlns="http://schemas.openxmlformats.org/package/2006/relationships"><Relationship Id="rId8" Type="http://schemas.openxmlformats.org/officeDocument/2006/relationships/tags" Target="../tags/tag142.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chart" Target="../charts/chart6.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image" Target="../media/image2.png"/><Relationship Id="rId5" Type="http://schemas.openxmlformats.org/officeDocument/2006/relationships/tags" Target="../tags/tag139.xml"/><Relationship Id="rId10" Type="http://schemas.openxmlformats.org/officeDocument/2006/relationships/slideLayout" Target="../slideLayouts/slideLayout7.xml"/><Relationship Id="rId4" Type="http://schemas.openxmlformats.org/officeDocument/2006/relationships/tags" Target="../tags/tag138.xml"/><Relationship Id="rId9" Type="http://schemas.openxmlformats.org/officeDocument/2006/relationships/tags" Target="../tags/tag143.xml"/></Relationships>
</file>

<file path=ppt/slides/_rels/slide16.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2.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image" Target="../media/image5.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4.jpeg"/><Relationship Id="rId5" Type="http://schemas.openxmlformats.org/officeDocument/2006/relationships/slideLayout" Target="../slideLayouts/slideLayout7.xml"/><Relationship Id="rId4" Type="http://schemas.openxmlformats.org/officeDocument/2006/relationships/tags" Target="../tags/tag158.xml"/></Relationships>
</file>

<file path=ppt/slides/_rels/slide18.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image" Target="../media/image7.png"/><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image" Target="../media/image2.png"/><Relationship Id="rId2" Type="http://schemas.openxmlformats.org/officeDocument/2006/relationships/tags" Target="../tags/tag160.xml"/><Relationship Id="rId16" Type="http://schemas.openxmlformats.org/officeDocument/2006/relationships/image" Target="../media/image6.png"/><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slideLayout" Target="../slideLayouts/slideLayout7.xml"/><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s>
</file>

<file path=ppt/slides/_rels/slide19.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slideLayout" Target="../slideLayouts/slideLayout7.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tags" Target="../tags/tag184.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chart" Target="../charts/chart8.xml"/><Relationship Id="rId10" Type="http://schemas.openxmlformats.org/officeDocument/2006/relationships/tags" Target="../tags/tag182.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notesSlide" Target="../notesSlides/notesSlide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slideLayout" Target="../slideLayouts/slideLayout7.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image" Target="../media/image5.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image" Target="../media/image4.jpe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20.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chart" Target="../charts/chart9.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image" Target="../media/image2.png"/><Relationship Id="rId5" Type="http://schemas.openxmlformats.org/officeDocument/2006/relationships/tags" Target="../tags/tag189.xml"/><Relationship Id="rId10" Type="http://schemas.openxmlformats.org/officeDocument/2006/relationships/slideLayout" Target="../slideLayouts/slideLayout7.xml"/><Relationship Id="rId4" Type="http://schemas.openxmlformats.org/officeDocument/2006/relationships/tags" Target="../tags/tag188.xml"/><Relationship Id="rId9" Type="http://schemas.openxmlformats.org/officeDocument/2006/relationships/tags" Target="../tags/tag193.xml"/></Relationships>
</file>

<file path=ppt/slides/_rels/slide21.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chart" Target="../charts/chart10.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2.png"/><Relationship Id="rId5" Type="http://schemas.openxmlformats.org/officeDocument/2006/relationships/tags" Target="../tags/tag198.xml"/><Relationship Id="rId10" Type="http://schemas.openxmlformats.org/officeDocument/2006/relationships/slideLayout" Target="../slideLayouts/slideLayout7.xml"/><Relationship Id="rId4" Type="http://schemas.openxmlformats.org/officeDocument/2006/relationships/tags" Target="../tags/tag197.xml"/><Relationship Id="rId9" Type="http://schemas.openxmlformats.org/officeDocument/2006/relationships/tags" Target="../tags/tag202.xml"/></Relationships>
</file>

<file path=ppt/slides/_rels/slide22.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slideLayout" Target="../slideLayouts/slideLayout7.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tags" Target="../tags/tag214.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5" Type="http://schemas.openxmlformats.org/officeDocument/2006/relationships/tags" Target="../tags/tag207.xml"/><Relationship Id="rId15" Type="http://schemas.openxmlformats.org/officeDocument/2006/relationships/chart" Target="../charts/chart11.xml"/><Relationship Id="rId10" Type="http://schemas.openxmlformats.org/officeDocument/2006/relationships/tags" Target="../tags/tag212.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tags" Target="../tags/tag222.xml"/><Relationship Id="rId3" Type="http://schemas.openxmlformats.org/officeDocument/2006/relationships/tags" Target="../tags/tag217.xml"/><Relationship Id="rId7" Type="http://schemas.openxmlformats.org/officeDocument/2006/relationships/tags" Target="../tags/tag221.xml"/><Relationship Id="rId12" Type="http://schemas.openxmlformats.org/officeDocument/2006/relationships/chart" Target="../charts/chart12.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image" Target="../media/image2.png"/><Relationship Id="rId5" Type="http://schemas.openxmlformats.org/officeDocument/2006/relationships/tags" Target="../tags/tag219.xml"/><Relationship Id="rId10" Type="http://schemas.openxmlformats.org/officeDocument/2006/relationships/slideLayout" Target="../slideLayouts/slideLayout7.xml"/><Relationship Id="rId4" Type="http://schemas.openxmlformats.org/officeDocument/2006/relationships/tags" Target="../tags/tag218.xml"/><Relationship Id="rId9" Type="http://schemas.openxmlformats.org/officeDocument/2006/relationships/tags" Target="../tags/tag223.xml"/></Relationships>
</file>

<file path=ppt/slides/_rels/slide24.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image" Target="../media/image2.png"/><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chart" Target="../charts/chart13.xml"/><Relationship Id="rId2" Type="http://schemas.openxmlformats.org/officeDocument/2006/relationships/tags" Target="../tags/tag225.xml"/><Relationship Id="rId16" Type="http://schemas.openxmlformats.org/officeDocument/2006/relationships/slideLayout" Target="../slideLayouts/slideLayout7.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5" Type="http://schemas.openxmlformats.org/officeDocument/2006/relationships/tags" Target="../tags/tag228.xml"/><Relationship Id="rId15" Type="http://schemas.openxmlformats.org/officeDocument/2006/relationships/tags" Target="../tags/tag238.xml"/><Relationship Id="rId10" Type="http://schemas.openxmlformats.org/officeDocument/2006/relationships/tags" Target="../tags/tag233.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s>
</file>

<file path=ppt/slides/_rels/slide25.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chart" Target="../charts/chart14.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image" Target="../media/image2.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slideLayout" Target="../slideLayouts/slideLayout7.xml"/><Relationship Id="rId5" Type="http://schemas.openxmlformats.org/officeDocument/2006/relationships/tags" Target="../tags/tag243.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s>
</file>

<file path=ppt/slides/_rels/slide26.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image" Target="../media/image2.png"/><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slideLayout" Target="../slideLayouts/slideLayout7.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chart" Target="../charts/chart15.xml"/></Relationships>
</file>

<file path=ppt/slides/_rels/slide27.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18" Type="http://schemas.openxmlformats.org/officeDocument/2006/relationships/image" Target="../media/image2.png"/><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chart" Target="../charts/chart16.xml"/><Relationship Id="rId2" Type="http://schemas.openxmlformats.org/officeDocument/2006/relationships/tags" Target="../tags/tag261.xml"/><Relationship Id="rId16" Type="http://schemas.openxmlformats.org/officeDocument/2006/relationships/slideLayout" Target="../slideLayouts/slideLayout7.xml"/><Relationship Id="rId1" Type="http://schemas.openxmlformats.org/officeDocument/2006/relationships/tags" Target="../tags/tag260.xml"/><Relationship Id="rId6" Type="http://schemas.openxmlformats.org/officeDocument/2006/relationships/tags" Target="../tags/tag265.xml"/><Relationship Id="rId11" Type="http://schemas.openxmlformats.org/officeDocument/2006/relationships/tags" Target="../tags/tag270.xml"/><Relationship Id="rId5" Type="http://schemas.openxmlformats.org/officeDocument/2006/relationships/tags" Target="../tags/tag264.xml"/><Relationship Id="rId15" Type="http://schemas.openxmlformats.org/officeDocument/2006/relationships/tags" Target="../tags/tag274.xml"/><Relationship Id="rId10" Type="http://schemas.openxmlformats.org/officeDocument/2006/relationships/tags" Target="../tags/tag269.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s>
</file>

<file path=ppt/slides/_rels/slide28.xml.rels><?xml version="1.0" encoding="UTF-8" standalone="yes"?>
<Relationships xmlns="http://schemas.openxmlformats.org/package/2006/relationships"><Relationship Id="rId8" Type="http://schemas.openxmlformats.org/officeDocument/2006/relationships/tags" Target="../tags/tag282.xml"/><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chart" Target="../charts/chart17.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image" Target="../media/image2.png"/><Relationship Id="rId5" Type="http://schemas.openxmlformats.org/officeDocument/2006/relationships/tags" Target="../tags/tag279.xml"/><Relationship Id="rId10" Type="http://schemas.openxmlformats.org/officeDocument/2006/relationships/slideLayout" Target="../slideLayouts/slideLayout7.xml"/><Relationship Id="rId4" Type="http://schemas.openxmlformats.org/officeDocument/2006/relationships/tags" Target="../tags/tag278.xml"/><Relationship Id="rId9" Type="http://schemas.openxmlformats.org/officeDocument/2006/relationships/tags" Target="../tags/tag283.xml"/></Relationships>
</file>

<file path=ppt/slides/_rels/slide29.xml.rels><?xml version="1.0" encoding="UTF-8" standalone="yes"?>
<Relationships xmlns="http://schemas.openxmlformats.org/package/2006/relationships"><Relationship Id="rId3" Type="http://schemas.openxmlformats.org/officeDocument/2006/relationships/tags" Target="../tags/tag286.xml"/><Relationship Id="rId7" Type="http://schemas.openxmlformats.org/officeDocument/2006/relationships/image" Target="../media/image5.png"/><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image" Target="../media/image4.jpeg"/><Relationship Id="rId5" Type="http://schemas.openxmlformats.org/officeDocument/2006/relationships/slideLayout" Target="../slideLayouts/slideLayout7.xml"/><Relationship Id="rId4" Type="http://schemas.openxmlformats.org/officeDocument/2006/relationships/tags" Target="../tags/tag28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notesSlide" Target="../notesSlides/notesSlide3.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7.xml"/><Relationship Id="rId5" Type="http://schemas.openxmlformats.org/officeDocument/2006/relationships/tags" Target="../tags/tag30.xml"/><Relationship Id="rId4" Type="http://schemas.openxmlformats.org/officeDocument/2006/relationships/tags" Target="../tags/tag29.xml"/></Relationships>
</file>

<file path=ppt/slides/_rels/slide30.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image" Target="../media/image8.png"/><Relationship Id="rId3" Type="http://schemas.openxmlformats.org/officeDocument/2006/relationships/tags" Target="../tags/tag290.xml"/><Relationship Id="rId21" Type="http://schemas.openxmlformats.org/officeDocument/2006/relationships/tags" Target="../tags/tag308.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image" Target="../media/image2.png"/><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tags" Target="../tags/tag307.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24" Type="http://schemas.openxmlformats.org/officeDocument/2006/relationships/notesSlide" Target="../notesSlides/notesSlide8.xml"/><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slideLayout" Target="../slideLayouts/slideLayout7.xml"/><Relationship Id="rId10" Type="http://schemas.openxmlformats.org/officeDocument/2006/relationships/tags" Target="../tags/tag297.xml"/><Relationship Id="rId19" Type="http://schemas.openxmlformats.org/officeDocument/2006/relationships/tags" Target="../tags/tag306.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tags" Target="../tags/tag309.xml"/></Relationships>
</file>

<file path=ppt/slides/_rels/slide31.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tags" Target="../tags/tag322.xml"/><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tags" Target="../tags/tag321.xml"/><Relationship Id="rId17" Type="http://schemas.openxmlformats.org/officeDocument/2006/relationships/image" Target="../media/image8.png"/><Relationship Id="rId2" Type="http://schemas.openxmlformats.org/officeDocument/2006/relationships/tags" Target="../tags/tag311.xml"/><Relationship Id="rId16" Type="http://schemas.openxmlformats.org/officeDocument/2006/relationships/image" Target="../media/image2.png"/><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tags" Target="../tags/tag320.xml"/><Relationship Id="rId5" Type="http://schemas.openxmlformats.org/officeDocument/2006/relationships/tags" Target="../tags/tag314.xml"/><Relationship Id="rId15" Type="http://schemas.openxmlformats.org/officeDocument/2006/relationships/notesSlide" Target="../notesSlides/notesSlide9.xml"/><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 Id="rId1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tags" Target="../tags/tag335.xml"/><Relationship Id="rId18" Type="http://schemas.openxmlformats.org/officeDocument/2006/relationships/chart" Target="../charts/chart18.xm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tags" Target="../tags/tag334.xml"/><Relationship Id="rId17" Type="http://schemas.openxmlformats.org/officeDocument/2006/relationships/slideLayout" Target="../slideLayouts/slideLayout7.xml"/><Relationship Id="rId2" Type="http://schemas.openxmlformats.org/officeDocument/2006/relationships/tags" Target="../tags/tag324.xml"/><Relationship Id="rId16" Type="http://schemas.openxmlformats.org/officeDocument/2006/relationships/tags" Target="../tags/tag338.xml"/><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5" Type="http://schemas.openxmlformats.org/officeDocument/2006/relationships/tags" Target="../tags/tag327.xml"/><Relationship Id="rId15" Type="http://schemas.openxmlformats.org/officeDocument/2006/relationships/tags" Target="../tags/tag337.xml"/><Relationship Id="rId10" Type="http://schemas.openxmlformats.org/officeDocument/2006/relationships/tags" Target="../tags/tag332.xml"/><Relationship Id="rId19" Type="http://schemas.openxmlformats.org/officeDocument/2006/relationships/image" Target="../media/image2.png"/><Relationship Id="rId4" Type="http://schemas.openxmlformats.org/officeDocument/2006/relationships/tags" Target="../tags/tag326.xml"/><Relationship Id="rId9" Type="http://schemas.openxmlformats.org/officeDocument/2006/relationships/tags" Target="../tags/tag331.xml"/><Relationship Id="rId14" Type="http://schemas.openxmlformats.org/officeDocument/2006/relationships/tags" Target="../tags/tag336.xml"/></Relationships>
</file>

<file path=ppt/slides/_rels/slide33.xml.rels><?xml version="1.0" encoding="UTF-8" standalone="yes"?>
<Relationships xmlns="http://schemas.openxmlformats.org/package/2006/relationships"><Relationship Id="rId3" Type="http://schemas.openxmlformats.org/officeDocument/2006/relationships/tags" Target="../tags/tag341.xml"/><Relationship Id="rId7" Type="http://schemas.openxmlformats.org/officeDocument/2006/relationships/image" Target="../media/image5.png"/><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image" Target="../media/image4.jpeg"/><Relationship Id="rId5" Type="http://schemas.openxmlformats.org/officeDocument/2006/relationships/slideLayout" Target="../slideLayouts/slideLayout7.xml"/><Relationship Id="rId4" Type="http://schemas.openxmlformats.org/officeDocument/2006/relationships/tags" Target="../tags/tag342.xml"/></Relationships>
</file>

<file path=ppt/slides/_rels/slide34.xml.rels><?xml version="1.0" encoding="UTF-8" standalone="yes"?>
<Relationships xmlns="http://schemas.openxmlformats.org/package/2006/relationships"><Relationship Id="rId8" Type="http://schemas.openxmlformats.org/officeDocument/2006/relationships/tags" Target="../tags/tag350.xml"/><Relationship Id="rId3" Type="http://schemas.openxmlformats.org/officeDocument/2006/relationships/tags" Target="../tags/tag345.xml"/><Relationship Id="rId7" Type="http://schemas.openxmlformats.org/officeDocument/2006/relationships/tags" Target="../tags/tag349.xml"/><Relationship Id="rId12" Type="http://schemas.openxmlformats.org/officeDocument/2006/relationships/chart" Target="../charts/chart19.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image" Target="../media/image2.png"/><Relationship Id="rId5" Type="http://schemas.openxmlformats.org/officeDocument/2006/relationships/tags" Target="../tags/tag347.xml"/><Relationship Id="rId10" Type="http://schemas.openxmlformats.org/officeDocument/2006/relationships/slideLayout" Target="../slideLayouts/slideLayout7.xml"/><Relationship Id="rId4" Type="http://schemas.openxmlformats.org/officeDocument/2006/relationships/tags" Target="../tags/tag346.xml"/><Relationship Id="rId9" Type="http://schemas.openxmlformats.org/officeDocument/2006/relationships/tags" Target="../tags/tag351.xml"/></Relationships>
</file>

<file path=ppt/slides/_rels/slide35.xml.rels><?xml version="1.0" encoding="UTF-8" standalone="yes"?>
<Relationships xmlns="http://schemas.openxmlformats.org/package/2006/relationships"><Relationship Id="rId8" Type="http://schemas.openxmlformats.org/officeDocument/2006/relationships/tags" Target="../tags/tag359.xml"/><Relationship Id="rId3" Type="http://schemas.openxmlformats.org/officeDocument/2006/relationships/tags" Target="../tags/tag354.xml"/><Relationship Id="rId7" Type="http://schemas.openxmlformats.org/officeDocument/2006/relationships/tags" Target="../tags/tag358.xml"/><Relationship Id="rId12" Type="http://schemas.openxmlformats.org/officeDocument/2006/relationships/chart" Target="../charts/chart20.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image" Target="../media/image2.png"/><Relationship Id="rId5" Type="http://schemas.openxmlformats.org/officeDocument/2006/relationships/tags" Target="../tags/tag356.xml"/><Relationship Id="rId10" Type="http://schemas.openxmlformats.org/officeDocument/2006/relationships/slideLayout" Target="../slideLayouts/slideLayout7.xml"/><Relationship Id="rId4" Type="http://schemas.openxmlformats.org/officeDocument/2006/relationships/tags" Target="../tags/tag355.xml"/><Relationship Id="rId9" Type="http://schemas.openxmlformats.org/officeDocument/2006/relationships/tags" Target="../tags/tag360.xml"/></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63.xml"/><Relationship Id="rId7" Type="http://schemas.openxmlformats.org/officeDocument/2006/relationships/image" Target="../media/image4.jpeg"/><Relationship Id="rId2" Type="http://schemas.openxmlformats.org/officeDocument/2006/relationships/tags" Target="../tags/tag362.xml"/><Relationship Id="rId1" Type="http://schemas.openxmlformats.org/officeDocument/2006/relationships/tags" Target="../tags/tag361.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64.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3.xml"/><Relationship Id="rId7"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3" Type="http://schemas.openxmlformats.org/officeDocument/2006/relationships/tags" Target="../tags/tag39.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image" Target="../media/image2.png"/><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notesSlide" Target="../notesSlides/notesSlide5.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slideLayout" Target="../slideLayouts/slideLayout7.xml"/><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5.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4.jpeg"/><Relationship Id="rId5" Type="http://schemas.openxmlformats.org/officeDocument/2006/relationships/slideLayout" Target="../slideLayouts/slideLayout7.xml"/><Relationship Id="rId4" Type="http://schemas.openxmlformats.org/officeDocument/2006/relationships/tags" Target="../tags/tag6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2.png"/><Relationship Id="rId4" Type="http://schemas.openxmlformats.org/officeDocument/2006/relationships/tags" Target="../tags/tag66.xml"/><Relationship Id="rId9"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image" Target="../media/image2.png"/><Relationship Id="rId4" Type="http://schemas.openxmlformats.org/officeDocument/2006/relationships/tags" Target="../tags/tag73.xml"/><Relationship Id="rId9"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5.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4.jpeg"/><Relationship Id="rId5" Type="http://schemas.openxmlformats.org/officeDocument/2006/relationships/slideLayout" Target="../slideLayouts/slideLayout7.xml"/><Relationship Id="rId4"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ll, several&#10;&#10;Description automatically generated">
            <a:extLst>
              <a:ext uri="{FF2B5EF4-FFF2-40B4-BE49-F238E27FC236}">
                <a16:creationId xmlns:a16="http://schemas.microsoft.com/office/drawing/2014/main" id="{6F60D3A7-8406-9D6A-9917-E81330CEE17D}"/>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rcRect l="993" t="19305" r="61971" b="608"/>
          <a:stretch>
            <a:fillRect/>
          </a:stretch>
        </p:blipFill>
        <p:spPr>
          <a:xfrm rot="16200000">
            <a:off x="3851032" y="-1482970"/>
            <a:ext cx="6858001" cy="9823939"/>
          </a:xfrm>
          <a:prstGeom prst="rect">
            <a:avLst/>
          </a:prstGeom>
        </p:spPr>
      </p:pic>
      <p:sp>
        <p:nvSpPr>
          <p:cNvPr id="13" name="Rectangle 12">
            <a:extLst>
              <a:ext uri="{FF2B5EF4-FFF2-40B4-BE49-F238E27FC236}">
                <a16:creationId xmlns:a16="http://schemas.microsoft.com/office/drawing/2014/main" id="{48EF30C4-6686-B847-9696-CF6BB93A777B}"/>
              </a:ext>
            </a:extLst>
          </p:cNvPr>
          <p:cNvSpPr/>
          <p:nvPr>
            <p:custDataLst>
              <p:tags r:id="rId2"/>
            </p:custDataLst>
          </p:nvPr>
        </p:nvSpPr>
        <p:spPr>
          <a:xfrm>
            <a:off x="-25726" y="-2"/>
            <a:ext cx="12217726" cy="6858000"/>
          </a:xfrm>
          <a:prstGeom prst="rect">
            <a:avLst/>
          </a:prstGeom>
          <a:gradFill>
            <a:gsLst>
              <a:gs pos="0">
                <a:srgbClr val="E4E2E2"/>
              </a:gs>
              <a:gs pos="29000">
                <a:schemeClr val="bg1"/>
              </a:gs>
              <a:gs pos="51000">
                <a:schemeClr val="bg1">
                  <a:lumMod val="95000"/>
                  <a:alpha val="0"/>
                </a:schemeClr>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504C"/>
              </a:solidFill>
            </a:endParaRPr>
          </a:p>
        </p:txBody>
      </p:sp>
      <p:sp>
        <p:nvSpPr>
          <p:cNvPr id="15" name="TextBox 14">
            <a:extLst>
              <a:ext uri="{FF2B5EF4-FFF2-40B4-BE49-F238E27FC236}">
                <a16:creationId xmlns:a16="http://schemas.microsoft.com/office/drawing/2014/main" id="{E307AE3B-FE1E-CD44-B365-92CC2AAF3234}"/>
              </a:ext>
            </a:extLst>
          </p:cNvPr>
          <p:cNvSpPr txBox="1"/>
          <p:nvPr>
            <p:custDataLst>
              <p:tags r:id="rId3"/>
            </p:custDataLst>
          </p:nvPr>
        </p:nvSpPr>
        <p:spPr>
          <a:xfrm>
            <a:off x="557187" y="4540503"/>
            <a:ext cx="4776813" cy="731508"/>
          </a:xfrm>
          <a:prstGeom prst="rect">
            <a:avLst/>
          </a:prstGeom>
          <a:noFill/>
        </p:spPr>
        <p:txBody>
          <a:bodyPr wrap="square" lIns="91428" tIns="45714" rIns="91428" bIns="45714" rtlCol="0" anchor="t">
            <a:spAutoFit/>
          </a:bodyPr>
          <a:lstStyle/>
          <a:p>
            <a:r>
              <a:rPr lang="en-US" sz="2100">
                <a:solidFill>
                  <a:srgbClr val="260D48"/>
                </a:solidFill>
                <a:latin typeface="Montserrat Light"/>
              </a:rPr>
              <a:t>Rapport</a:t>
            </a:r>
          </a:p>
          <a:p>
            <a:r>
              <a:rPr lang="en-US" sz="2100">
                <a:solidFill>
                  <a:srgbClr val="260D48"/>
                </a:solidFill>
                <a:latin typeface="Montserrat Light"/>
              </a:rPr>
              <a:t>Le 6 mars 2023</a:t>
            </a:r>
            <a:endParaRPr lang="en-US" sz="2400" b="1">
              <a:solidFill>
                <a:srgbClr val="260D48"/>
              </a:solidFill>
              <a:latin typeface="Montserrat" pitchFamily="2" charset="77"/>
            </a:endParaRPr>
          </a:p>
        </p:txBody>
      </p:sp>
      <p:sp>
        <p:nvSpPr>
          <p:cNvPr id="16" name="TextBox 15">
            <a:extLst>
              <a:ext uri="{FF2B5EF4-FFF2-40B4-BE49-F238E27FC236}">
                <a16:creationId xmlns:a16="http://schemas.microsoft.com/office/drawing/2014/main" id="{62334D88-BC99-E742-8564-EF0211DDF167}"/>
              </a:ext>
            </a:extLst>
          </p:cNvPr>
          <p:cNvSpPr txBox="1"/>
          <p:nvPr>
            <p:custDataLst>
              <p:tags r:id="rId4"/>
            </p:custDataLst>
          </p:nvPr>
        </p:nvSpPr>
        <p:spPr>
          <a:xfrm>
            <a:off x="590566" y="2114581"/>
            <a:ext cx="5505434" cy="781777"/>
          </a:xfrm>
          <a:prstGeom prst="rect">
            <a:avLst/>
          </a:prstGeom>
        </p:spPr>
        <p:txBody>
          <a:bodyPr wrap="square" rtlCol="0" anchor="t">
            <a:noAutofit/>
          </a:bodyPr>
          <a:lstStyle/>
          <a:p>
            <a:r>
              <a:rPr lang="en-US" sz="4500" cap="all" dirty="0">
                <a:solidFill>
                  <a:srgbClr val="552C88"/>
                </a:solidFill>
                <a:latin typeface="Montserrat" pitchFamily="2" charset="77"/>
              </a:rPr>
              <a:t>ENQUÊTE</a:t>
            </a:r>
            <a:endParaRPr lang="en-US" sz="4500" dirty="0">
              <a:solidFill>
                <a:srgbClr val="552C88"/>
              </a:solidFill>
              <a:latin typeface="Montserrat" pitchFamily="2" charset="77"/>
            </a:endParaRPr>
          </a:p>
        </p:txBody>
      </p:sp>
      <p:sp>
        <p:nvSpPr>
          <p:cNvPr id="17" name="TextBox 16">
            <a:extLst>
              <a:ext uri="{FF2B5EF4-FFF2-40B4-BE49-F238E27FC236}">
                <a16:creationId xmlns:a16="http://schemas.microsoft.com/office/drawing/2014/main" id="{FBB39144-517A-534B-87D5-5EC9C2F3EDBF}"/>
              </a:ext>
            </a:extLst>
          </p:cNvPr>
          <p:cNvSpPr txBox="1"/>
          <p:nvPr>
            <p:custDataLst>
              <p:tags r:id="rId5"/>
            </p:custDataLst>
          </p:nvPr>
        </p:nvSpPr>
        <p:spPr>
          <a:xfrm>
            <a:off x="590566" y="2662332"/>
            <a:ext cx="5505434" cy="781777"/>
          </a:xfrm>
          <a:prstGeom prst="rect">
            <a:avLst/>
          </a:prstGeom>
        </p:spPr>
        <p:txBody>
          <a:bodyPr wrap="square" rtlCol="0" anchor="t">
            <a:noAutofit/>
          </a:bodyPr>
          <a:lstStyle/>
          <a:p>
            <a:r>
              <a:rPr lang="en-US" sz="4500" b="1" cap="all" dirty="0">
                <a:solidFill>
                  <a:srgbClr val="552C88"/>
                </a:solidFill>
                <a:latin typeface="Montserrat" pitchFamily="2" charset="77"/>
              </a:rPr>
              <a:t>SUR LA RÉSILIENCE</a:t>
            </a:r>
            <a:endParaRPr lang="en-US" sz="4500" b="1" dirty="0">
              <a:solidFill>
                <a:srgbClr val="552C88"/>
              </a:solidFill>
              <a:latin typeface="Montserrat" pitchFamily="2" charset="77"/>
            </a:endParaRPr>
          </a:p>
        </p:txBody>
      </p:sp>
      <p:sp>
        <p:nvSpPr>
          <p:cNvPr id="19" name="TextBox 18">
            <a:extLst>
              <a:ext uri="{FF2B5EF4-FFF2-40B4-BE49-F238E27FC236}">
                <a16:creationId xmlns:a16="http://schemas.microsoft.com/office/drawing/2014/main" id="{25CA13E3-510E-1446-AFF3-591FAA96C497}"/>
              </a:ext>
            </a:extLst>
          </p:cNvPr>
          <p:cNvSpPr txBox="1"/>
          <p:nvPr>
            <p:custDataLst>
              <p:tags r:id="rId6"/>
            </p:custDataLst>
          </p:nvPr>
        </p:nvSpPr>
        <p:spPr>
          <a:xfrm>
            <a:off x="590566" y="3875674"/>
            <a:ext cx="5505434" cy="781777"/>
          </a:xfrm>
          <a:prstGeom prst="rect">
            <a:avLst/>
          </a:prstGeom>
        </p:spPr>
        <p:txBody>
          <a:bodyPr wrap="square" rtlCol="0" anchor="t">
            <a:noAutofit/>
          </a:bodyPr>
          <a:lstStyle/>
          <a:p>
            <a:r>
              <a:rPr lang="en-US" sz="4500" b="1" cap="all" dirty="0">
                <a:solidFill>
                  <a:srgbClr val="552C88"/>
                </a:solidFill>
                <a:latin typeface="Montserrat" pitchFamily="2" charset="77"/>
              </a:rPr>
              <a:t>INCLUSIVE</a:t>
            </a:r>
            <a:endParaRPr lang="en-US" sz="4500" b="1" dirty="0">
              <a:solidFill>
                <a:srgbClr val="552C88"/>
              </a:solidFill>
              <a:latin typeface="Montserrat" pitchFamily="2" charset="77"/>
            </a:endParaRPr>
          </a:p>
        </p:txBody>
      </p:sp>
      <p:pic>
        <p:nvPicPr>
          <p:cNvPr id="21" name="Picture 20" descr="A picture containing object, clock, drawing&#10;&#10;Description automatically generated">
            <a:extLst>
              <a:ext uri="{FF2B5EF4-FFF2-40B4-BE49-F238E27FC236}">
                <a16:creationId xmlns:a16="http://schemas.microsoft.com/office/drawing/2014/main" id="{3F3D6D49-3D60-DB44-8B1E-AF1F1A56CC47}"/>
              </a:ext>
            </a:extLst>
          </p:cNvPr>
          <p:cNvPicPr>
            <a:picLocks noChangeAspect="1"/>
          </p:cNvPicPr>
          <p:nvPr>
            <p:custDataLst>
              <p:tags r:id="rId7"/>
            </p:custDataLst>
          </p:nvPr>
        </p:nvPicPr>
        <p:blipFill>
          <a:blip r:embed="rId12">
            <a:extLst>
              <a:ext uri="{28A0092B-C50C-407E-A947-70E740481C1C}">
                <a14:useLocalDpi xmlns:a14="http://schemas.microsoft.com/office/drawing/2010/main"/>
              </a:ext>
            </a:extLst>
          </a:blip>
          <a:stretch>
            <a:fillRect/>
          </a:stretch>
        </p:blipFill>
        <p:spPr>
          <a:xfrm>
            <a:off x="681200" y="5736462"/>
            <a:ext cx="2204759" cy="431990"/>
          </a:xfrm>
          <a:prstGeom prst="rect">
            <a:avLst/>
          </a:prstGeom>
        </p:spPr>
      </p:pic>
      <p:pic>
        <p:nvPicPr>
          <p:cNvPr id="2" name="Picture 1" descr="Text&#10;&#10;Description automatically generated with medium confidence">
            <a:extLst>
              <a:ext uri="{FF2B5EF4-FFF2-40B4-BE49-F238E27FC236}">
                <a16:creationId xmlns:a16="http://schemas.microsoft.com/office/drawing/2014/main" id="{5BF0053F-5ECE-D45B-0D2D-AFAE6AC95024}"/>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678406" y="724974"/>
            <a:ext cx="2625121" cy="1031944"/>
          </a:xfrm>
          <a:prstGeom prst="rect">
            <a:avLst/>
          </a:prstGeom>
        </p:spPr>
      </p:pic>
    </p:spTree>
    <p:extLst>
      <p:ext uri="{BB962C8B-B14F-4D97-AF65-F5344CB8AC3E}">
        <p14:creationId xmlns:p14="http://schemas.microsoft.com/office/powerpoint/2010/main" val="205509964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32843"/>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solidFill>
                  <a:srgbClr val="210544"/>
                </a:solidFill>
                <a:latin typeface="Montserrat Light" pitchFamily="2" charset="77"/>
                <a:ea typeface="Times New Roman" panose="02020603050405020304" pitchFamily="18" charset="0"/>
                <a:cs typeface="Cordia New"/>
              </a:rPr>
              <a:t>Perceptions | </a:t>
            </a:r>
            <a:r>
              <a:rPr lang="fr-CA" sz="2400" b="1" dirty="0">
                <a:solidFill>
                  <a:srgbClr val="210544"/>
                </a:solidFill>
                <a:latin typeface="Montserrat" panose="00000500000000000000" pitchFamily="2" charset="0"/>
                <a:ea typeface="Times New Roman" panose="02020603050405020304" pitchFamily="18" charset="0"/>
                <a:cs typeface="Cordia New"/>
              </a:rPr>
              <a:t>Niveau global de préoccupation concernant les catastrophes</a:t>
            </a:r>
            <a:endParaRPr lang="fr-CA" sz="24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974577"/>
            <a:ext cx="10988858" cy="304800"/>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Les catastrophes suscitent une grande inquiétude; plus de quatre personnes sur dix déclarant être très préoccupées.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91435"/>
            <a:ext cx="2742843" cy="365077"/>
          </a:xfrm>
        </p:spPr>
        <p:txBody>
          <a:bodyPr/>
          <a:lstStyle/>
          <a:p>
            <a:fld id="{752303FB-50EA-0243-9F54-FFF0D673E8DC}" type="slidenum">
              <a:rPr lang="fr-CA" sz="1100" smtClean="0">
                <a:solidFill>
                  <a:schemeClr val="bg1">
                    <a:lumMod val="85000"/>
                  </a:schemeClr>
                </a:solidFill>
                <a:latin typeface="Montserrat" pitchFamily="2" charset="77"/>
              </a:rPr>
              <a:t>10</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513899"/>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3">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graphicFrame>
        <p:nvGraphicFramePr>
          <p:cNvPr id="13" name="Chart 12">
            <a:extLst>
              <a:ext uri="{FF2B5EF4-FFF2-40B4-BE49-F238E27FC236}">
                <a16:creationId xmlns:a16="http://schemas.microsoft.com/office/drawing/2014/main" id="{48DA33B2-69FF-7648-9FB8-EA63AC7E6461}"/>
              </a:ext>
            </a:extLst>
          </p:cNvPr>
          <p:cNvGraphicFramePr/>
          <p:nvPr>
            <p:custDataLst>
              <p:tags r:id="rId8"/>
            </p:custDataLst>
            <p:extLst>
              <p:ext uri="{D42A27DB-BD31-4B8C-83A1-F6EECF244321}">
                <p14:modId xmlns:p14="http://schemas.microsoft.com/office/powerpoint/2010/main" val="3154684632"/>
              </p:ext>
            </p:extLst>
          </p:nvPr>
        </p:nvGraphicFramePr>
        <p:xfrm>
          <a:off x="3016469" y="2193026"/>
          <a:ext cx="7144129" cy="3615731"/>
        </p:xfrm>
        <a:graphic>
          <a:graphicData uri="http://schemas.openxmlformats.org/drawingml/2006/chart">
            <c:chart xmlns:c="http://schemas.openxmlformats.org/drawingml/2006/chart" xmlns:r="http://schemas.openxmlformats.org/officeDocument/2006/relationships" r:id="rId14"/>
          </a:graphicData>
        </a:graphic>
      </p:graphicFrame>
      <p:sp>
        <p:nvSpPr>
          <p:cNvPr id="4" name="TextBox 1">
            <a:extLst>
              <a:ext uri="{FF2B5EF4-FFF2-40B4-BE49-F238E27FC236}">
                <a16:creationId xmlns:a16="http://schemas.microsoft.com/office/drawing/2014/main" id="{8454219B-2F2E-819E-40E9-075B86844A5A}"/>
              </a:ext>
            </a:extLst>
          </p:cNvPr>
          <p:cNvSpPr txBox="1"/>
          <p:nvPr>
            <p:custDataLst>
              <p:tags r:id="rId9"/>
            </p:custDataLst>
          </p:nvPr>
        </p:nvSpPr>
        <p:spPr>
          <a:xfrm>
            <a:off x="555863" y="1675343"/>
            <a:ext cx="10988858" cy="8026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Q5	À quel point êtes-vous personnellement préoccupé par les catastrophes? Une catastrophe peut être définie comme : une perturbation grave du fonctionnement d’une communauté ou d’une société à une échelle quelconque en raison d’événements dangereux qui interagissent avec les conditions d’exposition, de vulnérabilité et de capacité, entraînant l’une ou plusieurs des situations suivantes : pertes et répercussions humaines, matérielles, économiques et environnementales. Exemples de risques : inondation, glissements, feux de forêt, arbres tombés, etc.  </a:t>
            </a:r>
          </a:p>
        </p:txBody>
      </p:sp>
      <p:sp>
        <p:nvSpPr>
          <p:cNvPr id="15" name="Left Brace 14">
            <a:extLst>
              <a:ext uri="{FF2B5EF4-FFF2-40B4-BE49-F238E27FC236}">
                <a16:creationId xmlns:a16="http://schemas.microsoft.com/office/drawing/2014/main" id="{D1017851-050E-C714-765B-C24FDDCF5043}"/>
              </a:ext>
            </a:extLst>
          </p:cNvPr>
          <p:cNvSpPr/>
          <p:nvPr>
            <p:custDataLst>
              <p:tags r:id="rId10"/>
            </p:custDataLst>
          </p:nvPr>
        </p:nvSpPr>
        <p:spPr>
          <a:xfrm rot="5400000">
            <a:off x="4769113" y="1719386"/>
            <a:ext cx="215374" cy="2438400"/>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solidFill>
                <a:schemeClr val="tx1">
                  <a:lumMod val="75000"/>
                  <a:lumOff val="25000"/>
                </a:schemeClr>
              </a:solidFill>
            </a:endParaRPr>
          </a:p>
        </p:txBody>
      </p:sp>
      <p:sp>
        <p:nvSpPr>
          <p:cNvPr id="16" name="TextBox 15">
            <a:extLst>
              <a:ext uri="{FF2B5EF4-FFF2-40B4-BE49-F238E27FC236}">
                <a16:creationId xmlns:a16="http://schemas.microsoft.com/office/drawing/2014/main" id="{DB9E0F18-1CD3-60CA-9612-71BCE4AF886C}"/>
              </a:ext>
            </a:extLst>
          </p:cNvPr>
          <p:cNvSpPr txBox="1"/>
          <p:nvPr>
            <p:custDataLst>
              <p:tags r:id="rId11"/>
            </p:custDataLst>
          </p:nvPr>
        </p:nvSpPr>
        <p:spPr>
          <a:xfrm>
            <a:off x="4099034" y="2547120"/>
            <a:ext cx="1680434" cy="338554"/>
          </a:xfrm>
          <a:prstGeom prst="rect">
            <a:avLst/>
          </a:prstGeom>
          <a:noFill/>
        </p:spPr>
        <p:txBody>
          <a:bodyPr wrap="square" rtlCol="0">
            <a:spAutoFit/>
          </a:bodyPr>
          <a:lstStyle/>
          <a:p>
            <a:pPr algn="ctr"/>
            <a:r>
              <a:rPr lang="fr-CA" sz="1600" dirty="0">
                <a:solidFill>
                  <a:schemeClr val="tx1">
                    <a:lumMod val="75000"/>
                    <a:lumOff val="25000"/>
                  </a:schemeClr>
                </a:solidFill>
                <a:latin typeface="Cordia New" panose="020B0304020202020204" pitchFamily="34" charset="-34"/>
                <a:cs typeface="Cordia New" panose="020B0304020202020204" pitchFamily="34" charset="-34"/>
              </a:rPr>
              <a:t>Préoccupé (93 %)</a:t>
            </a:r>
          </a:p>
        </p:txBody>
      </p:sp>
    </p:spTree>
    <p:extLst>
      <p:ext uri="{BB962C8B-B14F-4D97-AF65-F5344CB8AC3E}">
        <p14:creationId xmlns:p14="http://schemas.microsoft.com/office/powerpoint/2010/main" val="24545424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54579"/>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solidFill>
                  <a:srgbClr val="210544"/>
                </a:solidFill>
                <a:latin typeface="Montserrat Light" pitchFamily="2" charset="77"/>
                <a:ea typeface="Times New Roman" panose="02020603050405020304" pitchFamily="18" charset="0"/>
                <a:cs typeface="Cordia New"/>
              </a:rPr>
              <a:t>Perceptions | </a:t>
            </a:r>
            <a:r>
              <a:rPr lang="fr-CA" sz="2400" b="1" dirty="0">
                <a:solidFill>
                  <a:srgbClr val="210544"/>
                </a:solidFill>
                <a:latin typeface="Montserrat" panose="00000500000000000000" pitchFamily="2" charset="0"/>
                <a:ea typeface="Times New Roman" panose="02020603050405020304" pitchFamily="18" charset="0"/>
                <a:cs typeface="Cordia New"/>
              </a:rPr>
              <a:t>Préoccupation par rapport à l’expérience des catastrophes</a:t>
            </a:r>
            <a:endParaRPr lang="fr-CA" sz="24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981139"/>
            <a:ext cx="10988858" cy="954107"/>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La préoccupation la plus importante concerne les tempêtes majeures, mais une majorité s’inquiète aussi de la plupart des autres types de catastrophes. Près de quatre personnes sur dix signalent avoir vécu l’une de ces catastrophes au cours des cinq dernières années. L’exception concerne les tremblements de terre, qui sont notamment moins fréquents et donc moins préoccupants.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fr-CA" sz="1100" smtClean="0">
                <a:solidFill>
                  <a:schemeClr val="bg1">
                    <a:lumMod val="85000"/>
                  </a:schemeClr>
                </a:solidFill>
                <a:latin typeface="Montserrat" pitchFamily="2" charset="77"/>
              </a:rPr>
              <a:t>11</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996587"/>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1">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2105481"/>
            <a:ext cx="10988858" cy="4470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Q6	Quel type de catastrophe vous préoccupe le plus? (Plusieurs réponses permises)</a:t>
            </a:r>
          </a:p>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Q7	Au cours des 5 dernières années, votre collectivité a-t-elle été touchée par l’une des catastrophes suivantes? (Plusieurs réponses permises)</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2234759832"/>
              </p:ext>
            </p:extLst>
          </p:nvPr>
        </p:nvGraphicFramePr>
        <p:xfrm>
          <a:off x="1723204" y="2254956"/>
          <a:ext cx="8743075" cy="380348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9354406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303747"/>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Perceptions | </a:t>
            </a:r>
            <a:r>
              <a:rPr lang="fr-CA" sz="2800" b="1" dirty="0">
                <a:solidFill>
                  <a:srgbClr val="210544"/>
                </a:solidFill>
                <a:latin typeface="Montserrat" panose="00000500000000000000" pitchFamily="2" charset="0"/>
                <a:ea typeface="Times New Roman" panose="02020603050405020304" pitchFamily="18" charset="0"/>
                <a:cs typeface="Cordia New"/>
              </a:rPr>
              <a:t>Effets des catastrophes sur la santé</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667736" y="860680"/>
            <a:ext cx="10988858" cy="954107"/>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Parmi ceux qui ont signalé une catastrophe dans leur communauté au cours des cinq dernières années, l’effet le plus largement signalé est sur les conditions de santé mentale. Les maladies respiratoires, la contamination des aliments et de l’eau et les blessures légères sont moins souvent citées, mais encore signalées par une minorité importante qui a vécu une catastrophe.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fr-CA" sz="1100" smtClean="0">
                <a:solidFill>
                  <a:schemeClr val="bg1">
                    <a:lumMod val="85000"/>
                  </a:schemeClr>
                </a:solidFill>
                <a:latin typeface="Montserrat" pitchFamily="2" charset="77"/>
              </a:rPr>
              <a:t>12</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774915"/>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2">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1883809"/>
            <a:ext cx="10988858" cy="6208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Q8	D’après ce que vous connaissez ou avez entendu, quels ont été les effets sur la santé des membres de la communauté touchée par la catastrophe? Sous-échantillon : Question posée à ceux qui disent que leur communauté a été touchée par une catastrophe au cours des 5 dernières années (n=84) (Plusieurs réponses permises)</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3491678860"/>
              </p:ext>
            </p:extLst>
          </p:nvPr>
        </p:nvGraphicFramePr>
        <p:xfrm>
          <a:off x="2260389" y="2837792"/>
          <a:ext cx="8743075" cy="3290837"/>
        </p:xfrm>
        <a:graphic>
          <a:graphicData uri="http://schemas.openxmlformats.org/drawingml/2006/chart">
            <c:chart xmlns:c="http://schemas.openxmlformats.org/drawingml/2006/chart" xmlns:r="http://schemas.openxmlformats.org/officeDocument/2006/relationships" r:id="rId13"/>
          </a:graphicData>
        </a:graphic>
      </p:graphicFrame>
      <p:sp>
        <p:nvSpPr>
          <p:cNvPr id="5" name="TextBox 4">
            <a:extLst>
              <a:ext uri="{FF2B5EF4-FFF2-40B4-BE49-F238E27FC236}">
                <a16:creationId xmlns:a16="http://schemas.microsoft.com/office/drawing/2014/main" id="{12000E4C-FFF3-4F00-9D03-C937BC52D266}"/>
              </a:ext>
            </a:extLst>
          </p:cNvPr>
          <p:cNvSpPr txBox="1"/>
          <p:nvPr>
            <p:custDataLst>
              <p:tags r:id="rId10"/>
            </p:custDataLst>
          </p:nvPr>
        </p:nvSpPr>
        <p:spPr>
          <a:xfrm>
            <a:off x="3430369" y="2480536"/>
            <a:ext cx="5328745" cy="304800"/>
          </a:xfrm>
          <a:prstGeom prst="rect">
            <a:avLst/>
          </a:prstGeom>
          <a:noFill/>
        </p:spPr>
        <p:txBody>
          <a:bodyPr wrap="square" rtlCol="0">
            <a:spAutoFit/>
          </a:bodyPr>
          <a:lstStyle/>
          <a:p>
            <a:pPr algn="ctr"/>
            <a:r>
              <a:rPr lang="fr-CA" sz="1400" b="1" dirty="0">
                <a:solidFill>
                  <a:schemeClr val="tx1">
                    <a:lumMod val="75000"/>
                    <a:lumOff val="25000"/>
                  </a:schemeClr>
                </a:solidFill>
                <a:latin typeface="Montserrat" pitchFamily="2" charset="77"/>
              </a:rPr>
              <a:t>% des personnes touchées par une catastrophe</a:t>
            </a:r>
          </a:p>
        </p:txBody>
      </p:sp>
    </p:spTree>
    <p:extLst>
      <p:ext uri="{BB962C8B-B14F-4D97-AF65-F5344CB8AC3E}">
        <p14:creationId xmlns:p14="http://schemas.microsoft.com/office/powerpoint/2010/main" val="2341264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FF48D091-4940-C68C-7D0B-5F8EB3E7AD18}"/>
              </a:ext>
            </a:extLst>
          </p:cNvPr>
          <p:cNvGraphicFramePr/>
          <p:nvPr>
            <p:custDataLst>
              <p:tags r:id="rId1"/>
            </p:custDataLst>
            <p:extLst>
              <p:ext uri="{D42A27DB-BD31-4B8C-83A1-F6EECF244321}">
                <p14:modId xmlns:p14="http://schemas.microsoft.com/office/powerpoint/2010/main" val="2845015441"/>
              </p:ext>
            </p:extLst>
          </p:nvPr>
        </p:nvGraphicFramePr>
        <p:xfrm>
          <a:off x="1270221" y="1985513"/>
          <a:ext cx="4957722" cy="3795719"/>
        </p:xfrm>
        <a:graphic>
          <a:graphicData uri="http://schemas.openxmlformats.org/drawingml/2006/chart">
            <c:chart xmlns:c="http://schemas.openxmlformats.org/drawingml/2006/chart" xmlns:r="http://schemas.openxmlformats.org/officeDocument/2006/relationships" r:id="rId17"/>
          </a:graphicData>
        </a:graphic>
      </p:graphicFrame>
      <p:sp>
        <p:nvSpPr>
          <p:cNvPr id="2" name="Title 1">
            <a:extLst>
              <a:ext uri="{FF2B5EF4-FFF2-40B4-BE49-F238E27FC236}">
                <a16:creationId xmlns:a16="http://schemas.microsoft.com/office/drawing/2014/main" id="{6BB48F7F-556D-FF4B-BBC4-ADFE44AD292B}"/>
              </a:ext>
            </a:extLst>
          </p:cNvPr>
          <p:cNvSpPr txBox="1"/>
          <p:nvPr>
            <p:custDataLst>
              <p:tags r:id="rId2"/>
            </p:custDataLst>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Perceptions | </a:t>
            </a:r>
            <a:r>
              <a:rPr lang="fr-CA" sz="2800" b="1" dirty="0">
                <a:solidFill>
                  <a:srgbClr val="210544"/>
                </a:solidFill>
                <a:latin typeface="Montserrat" panose="00000500000000000000" pitchFamily="2" charset="0"/>
                <a:ea typeface="Times New Roman" panose="02020603050405020304" pitchFamily="18" charset="0"/>
                <a:cs typeface="Cordia New"/>
              </a:rPr>
              <a:t>Changement de la fréquence des catastrophes</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3"/>
            </p:custDataLst>
          </p:nvPr>
        </p:nvSpPr>
        <p:spPr>
          <a:xfrm>
            <a:off x="555863" y="1149479"/>
            <a:ext cx="10988858" cy="304800"/>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Une majorité de six personnes sur dix croit que les catastrophes sont de plus en plus fréquentes dans leur communauté.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4"/>
            </p:custDataLst>
          </p:nvPr>
        </p:nvSpPr>
        <p:spPr>
          <a:xfrm>
            <a:off x="7423134" y="5991434"/>
            <a:ext cx="2742843" cy="365077"/>
          </a:xfrm>
        </p:spPr>
        <p:txBody>
          <a:bodyPr/>
          <a:lstStyle/>
          <a:p>
            <a:fld id="{752303FB-50EA-0243-9F54-FFF0D673E8DC}" type="slidenum">
              <a:rPr lang="fr-CA" sz="1100" smtClean="0">
                <a:solidFill>
                  <a:schemeClr val="bg1">
                    <a:lumMod val="85000"/>
                  </a:schemeClr>
                </a:solidFill>
                <a:latin typeface="Montserrat" pitchFamily="2" charset="77"/>
              </a:rPr>
              <a:t>13</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5"/>
            </p:custDataLst>
          </p:nvPr>
        </p:nvSpPr>
        <p:spPr>
          <a:xfrm>
            <a:off x="555863" y="621834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6"/>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7"/>
            </p:custDataLst>
          </p:nvPr>
        </p:nvCxnSpPr>
        <p:spPr>
          <a:xfrm>
            <a:off x="644764" y="1572633"/>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8"/>
            </p:custDataLst>
          </p:nvPr>
        </p:nvPicPr>
        <p:blipFill>
          <a:blip r:embed="rId18">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9"/>
            </p:custDataLst>
          </p:nvPr>
        </p:nvSpPr>
        <p:spPr>
          <a:xfrm>
            <a:off x="555863" y="1713739"/>
            <a:ext cx="10988858" cy="2590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6075" marR="0" lvl="0" indent="-346075">
              <a:spcBef>
                <a:spcPts val="1200"/>
              </a:spcBef>
              <a:spcAft>
                <a:spcPct val="0"/>
              </a:spcAft>
              <a:buSzPts val="1100"/>
            </a:pPr>
            <a:r>
              <a:rPr lang="fr-CA" sz="1100" i="1" dirty="0">
                <a:solidFill>
                  <a:schemeClr val="tx1">
                    <a:lumMod val="75000"/>
                    <a:lumOff val="25000"/>
                  </a:schemeClr>
                </a:solidFill>
                <a:latin typeface="Montserrat" pitchFamily="2" charset="77"/>
                <a:cs typeface="Cordia New" panose="020B0304020202020204" pitchFamily="34" charset="-34"/>
              </a:rPr>
              <a:t>Q9	Selon vous, les catastrophes deviennent-elles de plus en plus fréquentes dans votre communauté?</a:t>
            </a:r>
          </a:p>
        </p:txBody>
      </p:sp>
      <p:sp>
        <p:nvSpPr>
          <p:cNvPr id="6" name="Rectangle 5">
            <a:extLst>
              <a:ext uri="{FF2B5EF4-FFF2-40B4-BE49-F238E27FC236}">
                <a16:creationId xmlns:a16="http://schemas.microsoft.com/office/drawing/2014/main" id="{19182788-DA9C-4E0E-8369-A33C59A38CA1}"/>
              </a:ext>
            </a:extLst>
          </p:cNvPr>
          <p:cNvSpPr/>
          <p:nvPr>
            <p:custDataLst>
              <p:tags r:id="rId10"/>
            </p:custDataLst>
          </p:nvPr>
        </p:nvSpPr>
        <p:spPr>
          <a:xfrm>
            <a:off x="5568447" y="3166008"/>
            <a:ext cx="241373" cy="240311"/>
          </a:xfrm>
          <a:prstGeom prst="rect">
            <a:avLst/>
          </a:prstGeom>
          <a:solidFill>
            <a:srgbClr val="FDB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Rectangle 10">
            <a:extLst>
              <a:ext uri="{FF2B5EF4-FFF2-40B4-BE49-F238E27FC236}">
                <a16:creationId xmlns:a16="http://schemas.microsoft.com/office/drawing/2014/main" id="{FF0A6FAF-C745-28C6-6B3A-DCAADB7B64CF}"/>
              </a:ext>
            </a:extLst>
          </p:cNvPr>
          <p:cNvSpPr/>
          <p:nvPr>
            <p:custDataLst>
              <p:tags r:id="rId11"/>
            </p:custDataLst>
          </p:nvPr>
        </p:nvSpPr>
        <p:spPr>
          <a:xfrm>
            <a:off x="5568447" y="3687345"/>
            <a:ext cx="241373" cy="240312"/>
          </a:xfrm>
          <a:prstGeom prst="rect">
            <a:avLst/>
          </a:prstGeom>
          <a:solidFill>
            <a:srgbClr val="260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Rectangle 11">
            <a:extLst>
              <a:ext uri="{FF2B5EF4-FFF2-40B4-BE49-F238E27FC236}">
                <a16:creationId xmlns:a16="http://schemas.microsoft.com/office/drawing/2014/main" id="{B5999089-769A-7EDD-92C7-A230D9925322}"/>
              </a:ext>
            </a:extLst>
          </p:cNvPr>
          <p:cNvSpPr/>
          <p:nvPr>
            <p:custDataLst>
              <p:tags r:id="rId12"/>
            </p:custDataLst>
          </p:nvPr>
        </p:nvSpPr>
        <p:spPr>
          <a:xfrm>
            <a:off x="5574655" y="4208683"/>
            <a:ext cx="241372" cy="240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TextBox 12">
            <a:extLst>
              <a:ext uri="{FF2B5EF4-FFF2-40B4-BE49-F238E27FC236}">
                <a16:creationId xmlns:a16="http://schemas.microsoft.com/office/drawing/2014/main" id="{F15FE676-32EC-D4DF-4E93-EB8E295D6AD4}"/>
              </a:ext>
            </a:extLst>
          </p:cNvPr>
          <p:cNvSpPr txBox="1"/>
          <p:nvPr>
            <p:custDataLst>
              <p:tags r:id="rId13"/>
            </p:custDataLst>
          </p:nvPr>
        </p:nvSpPr>
        <p:spPr>
          <a:xfrm>
            <a:off x="6054072" y="4194732"/>
            <a:ext cx="1670372"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Incertain(e)</a:t>
            </a:r>
          </a:p>
        </p:txBody>
      </p:sp>
      <p:sp>
        <p:nvSpPr>
          <p:cNvPr id="15" name="TextBox 14">
            <a:extLst>
              <a:ext uri="{FF2B5EF4-FFF2-40B4-BE49-F238E27FC236}">
                <a16:creationId xmlns:a16="http://schemas.microsoft.com/office/drawing/2014/main" id="{E4C8B97B-34DE-A3D7-195B-926DE176A71C}"/>
              </a:ext>
            </a:extLst>
          </p:cNvPr>
          <p:cNvSpPr txBox="1"/>
          <p:nvPr>
            <p:custDataLst>
              <p:tags r:id="rId14"/>
            </p:custDataLst>
          </p:nvPr>
        </p:nvSpPr>
        <p:spPr>
          <a:xfrm>
            <a:off x="6054072" y="3653467"/>
            <a:ext cx="3385618"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Non</a:t>
            </a:r>
          </a:p>
        </p:txBody>
      </p:sp>
      <p:sp>
        <p:nvSpPr>
          <p:cNvPr id="16" name="TextBox 15">
            <a:extLst>
              <a:ext uri="{FF2B5EF4-FFF2-40B4-BE49-F238E27FC236}">
                <a16:creationId xmlns:a16="http://schemas.microsoft.com/office/drawing/2014/main" id="{5729CFF7-0622-355F-55EE-5E0C60DCF9B1}"/>
              </a:ext>
            </a:extLst>
          </p:cNvPr>
          <p:cNvSpPr txBox="1"/>
          <p:nvPr>
            <p:custDataLst>
              <p:tags r:id="rId15"/>
            </p:custDataLst>
          </p:nvPr>
        </p:nvSpPr>
        <p:spPr>
          <a:xfrm>
            <a:off x="6054072" y="3112202"/>
            <a:ext cx="3182418"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Oui</a:t>
            </a:r>
          </a:p>
        </p:txBody>
      </p:sp>
    </p:spTree>
    <p:extLst>
      <p:ext uri="{BB962C8B-B14F-4D97-AF65-F5344CB8AC3E}">
        <p14:creationId xmlns:p14="http://schemas.microsoft.com/office/powerpoint/2010/main" val="33018892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228331"/>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a:solidFill>
                  <a:srgbClr val="210544"/>
                </a:solidFill>
                <a:latin typeface="Montserrat Light" pitchFamily="2" charset="77"/>
                <a:ea typeface="Times New Roman" panose="02020603050405020304" pitchFamily="18" charset="0"/>
                <a:cs typeface="Cordia New"/>
              </a:rPr>
              <a:t>Perceptions | </a:t>
            </a:r>
            <a:r>
              <a:rPr lang="en-CA" sz="2800" b="1" dirty="0" err="1">
                <a:solidFill>
                  <a:srgbClr val="210544"/>
                </a:solidFill>
                <a:latin typeface="Montserrat" panose="00000500000000000000" pitchFamily="2" charset="0"/>
                <a:ea typeface="Times New Roman" panose="02020603050405020304" pitchFamily="18" charset="0"/>
                <a:cs typeface="Cordia New"/>
              </a:rPr>
              <a:t>Écosystème</a:t>
            </a:r>
            <a:r>
              <a:rPr lang="en-CA" sz="2800" b="1" dirty="0">
                <a:solidFill>
                  <a:srgbClr val="210544"/>
                </a:solidFill>
                <a:latin typeface="Montserrat" panose="00000500000000000000" pitchFamily="2" charset="0"/>
                <a:ea typeface="Times New Roman" panose="02020603050405020304" pitchFamily="18" charset="0"/>
                <a:cs typeface="Cordia New"/>
              </a:rPr>
              <a:t> le plus à </a:t>
            </a:r>
            <a:r>
              <a:rPr lang="en-CA" sz="2800" b="1" dirty="0" err="1">
                <a:solidFill>
                  <a:srgbClr val="210544"/>
                </a:solidFill>
                <a:latin typeface="Montserrat" panose="00000500000000000000" pitchFamily="2" charset="0"/>
                <a:ea typeface="Times New Roman" panose="02020603050405020304" pitchFamily="18" charset="0"/>
                <a:cs typeface="Cordia New"/>
              </a:rPr>
              <a:t>risque</a:t>
            </a:r>
            <a:endParaRPr lang="en-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612872" y="781964"/>
            <a:ext cx="10988858" cy="944880"/>
          </a:xfrm>
          <a:prstGeom prst="rect">
            <a:avLst/>
          </a:prstGeom>
          <a:noFill/>
        </p:spPr>
        <p:txBody>
          <a:bodyPr wrap="square" rtlCol="0">
            <a:spAutoFit/>
          </a:bodyPr>
          <a:lstStyle/>
          <a:p>
            <a:pPr algn="just"/>
            <a:r>
              <a:rPr lang="en-CA" sz="1400">
                <a:solidFill>
                  <a:schemeClr val="tx1">
                    <a:lumMod val="75000"/>
                    <a:lumOff val="25000"/>
                  </a:schemeClr>
                </a:solidFill>
                <a:latin typeface="Montserrat" pitchFamily="2" charset="77"/>
                <a:cs typeface="Cordia New" panose="020B0304020202020204" pitchFamily="34" charset="-34"/>
              </a:rPr>
              <a:t>Les répondants croient que les forêts seraient les plus à risque d’une catastrophe dans leur communauté, suivie des rivières et des lacs; ce qui dépend, en partie, de la proximité de ces écosystèmes (c.-à-d., que les zones côtières et la toundra sont moins susceptibles d’être mentionnées, non pas parce qu’elles ne sont pas également exposées à des risques, mais parce que relativement peu de répondants habitent près de ces zones).</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en-US" sz="1100">
                <a:solidFill>
                  <a:schemeClr val="bg1">
                    <a:lumMod val="85000"/>
                  </a:schemeClr>
                </a:solidFill>
                <a:latin typeface="Montserrat" pitchFamily="2" charset="77"/>
              </a:rPr>
              <a:t>14</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en-US" sz="700">
                <a:solidFill>
                  <a:schemeClr val="bg1">
                    <a:lumMod val="65000"/>
                  </a:schemeClr>
                </a:solidFill>
                <a:latin typeface="Montserrat"/>
              </a:rPr>
              <a:t>PERSPECTIVES ATTRIBUABLES À : ENVIRONICS RESEARCH</a:t>
            </a:r>
            <a:endParaRPr lang="en-US" sz="700" cap="all">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en-US" sz="800" b="1">
                <a:solidFill>
                  <a:schemeClr val="bg1">
                    <a:lumMod val="75000"/>
                  </a:schemeClr>
                </a:solidFill>
                <a:latin typeface="Montserrat" pitchFamily="2" charset="77"/>
              </a:rPr>
              <a:t>AFAC | ENQUÊTE SUR LA RÉSILIENCE INCLUSIVE 2023</a:t>
            </a:r>
            <a:endParaRPr lang="en-US" sz="80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774915"/>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1">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1883809"/>
            <a:ext cx="10988858" cy="2692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en-US" sz="1100" i="1">
                <a:solidFill>
                  <a:schemeClr val="tx1">
                    <a:lumMod val="75000"/>
                    <a:lumOff val="25000"/>
                  </a:schemeClr>
                </a:solidFill>
                <a:latin typeface="Montserrat" pitchFamily="2" charset="77"/>
                <a:cs typeface="Cordia New" panose="020B0304020202020204" pitchFamily="34" charset="-34"/>
              </a:rPr>
              <a:t>Q17	Selon vous, si une catastrophe devait survenir dans votre communauté, quel écosystème environnemental serait le plus à risque? (Plusieurs réponses permises)</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656140477"/>
              </p:ext>
            </p:extLst>
          </p:nvPr>
        </p:nvGraphicFramePr>
        <p:xfrm>
          <a:off x="2260389" y="2292431"/>
          <a:ext cx="8743075" cy="380348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4157725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54579"/>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a:solidFill>
                  <a:srgbClr val="210544"/>
                </a:solidFill>
                <a:latin typeface="Montserrat Light" pitchFamily="2" charset="77"/>
                <a:ea typeface="Times New Roman" panose="02020603050405020304" pitchFamily="18" charset="0"/>
                <a:cs typeface="Cordia New"/>
              </a:rPr>
              <a:t>Perceptions | </a:t>
            </a:r>
            <a:r>
              <a:rPr lang="en-CA" sz="2800" b="1" dirty="0" err="1">
                <a:solidFill>
                  <a:srgbClr val="210544"/>
                </a:solidFill>
                <a:latin typeface="Montserrat" panose="00000500000000000000" pitchFamily="2" charset="0"/>
                <a:ea typeface="Times New Roman" panose="02020603050405020304" pitchFamily="18" charset="0"/>
                <a:cs typeface="Cordia New"/>
              </a:rPr>
              <a:t>Pratiques</a:t>
            </a:r>
            <a:r>
              <a:rPr lang="en-CA" sz="2800" b="1" dirty="0">
                <a:solidFill>
                  <a:srgbClr val="210544"/>
                </a:solidFill>
                <a:latin typeface="Montserrat" panose="00000500000000000000" pitchFamily="2" charset="0"/>
                <a:ea typeface="Times New Roman" panose="02020603050405020304" pitchFamily="18" charset="0"/>
                <a:cs typeface="Cordia New"/>
              </a:rPr>
              <a:t> de </a:t>
            </a:r>
            <a:r>
              <a:rPr lang="en-CA" sz="2800" b="1" dirty="0" err="1">
                <a:solidFill>
                  <a:srgbClr val="210544"/>
                </a:solidFill>
                <a:latin typeface="Montserrat" panose="00000500000000000000" pitchFamily="2" charset="0"/>
                <a:ea typeface="Times New Roman" panose="02020603050405020304" pitchFamily="18" charset="0"/>
                <a:cs typeface="Cordia New"/>
              </a:rPr>
              <a:t>récolte</a:t>
            </a:r>
            <a:r>
              <a:rPr lang="en-CA" sz="2800" b="1" dirty="0">
                <a:solidFill>
                  <a:srgbClr val="210544"/>
                </a:solidFill>
                <a:latin typeface="Montserrat" panose="00000500000000000000" pitchFamily="2" charset="0"/>
                <a:ea typeface="Times New Roman" panose="02020603050405020304" pitchFamily="18" charset="0"/>
                <a:cs typeface="Cordia New"/>
              </a:rPr>
              <a:t> les plus </a:t>
            </a:r>
            <a:r>
              <a:rPr lang="en-CA" sz="2800" b="1" dirty="0" err="1">
                <a:solidFill>
                  <a:srgbClr val="210544"/>
                </a:solidFill>
                <a:latin typeface="Montserrat" panose="00000500000000000000" pitchFamily="2" charset="0"/>
                <a:ea typeface="Times New Roman" panose="02020603050405020304" pitchFamily="18" charset="0"/>
                <a:cs typeface="Cordia New"/>
              </a:rPr>
              <a:t>touchées</a:t>
            </a:r>
            <a:endParaRPr lang="en-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1030973"/>
            <a:ext cx="10988858" cy="304800"/>
          </a:xfrm>
          <a:prstGeom prst="rect">
            <a:avLst/>
          </a:prstGeom>
          <a:noFill/>
        </p:spPr>
        <p:txBody>
          <a:bodyPr wrap="square" rtlCol="0">
            <a:spAutoFit/>
          </a:bodyPr>
          <a:lstStyle/>
          <a:p>
            <a:pPr algn="just"/>
            <a:r>
              <a:rPr lang="en-CA" sz="1400">
                <a:solidFill>
                  <a:schemeClr val="tx1">
                    <a:lumMod val="75000"/>
                    <a:lumOff val="25000"/>
                  </a:schemeClr>
                </a:solidFill>
                <a:latin typeface="Montserrat" pitchFamily="2" charset="77"/>
                <a:cs typeface="Cordia New" panose="020B0304020202020204" pitchFamily="34" charset="-34"/>
              </a:rPr>
              <a:t>Les répondants s’attendent à ce que la plupart des pratiques de récolte soient touchées par une catastrophe.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en-US" sz="1100">
                <a:solidFill>
                  <a:schemeClr val="bg1">
                    <a:lumMod val="85000"/>
                  </a:schemeClr>
                </a:solidFill>
                <a:latin typeface="Montserrat" pitchFamily="2" charset="77"/>
              </a:rPr>
              <a:t>15</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en-US" sz="700">
                <a:solidFill>
                  <a:schemeClr val="bg1">
                    <a:lumMod val="65000"/>
                  </a:schemeClr>
                </a:solidFill>
                <a:latin typeface="Montserrat"/>
              </a:rPr>
              <a:t>PERSPECTIVES ATTRIBUABLES À : ENVIRONICS RESEARCH</a:t>
            </a:r>
            <a:endParaRPr lang="en-US" sz="700" cap="all">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en-US" sz="800" b="1">
                <a:solidFill>
                  <a:schemeClr val="bg1">
                    <a:lumMod val="75000"/>
                  </a:schemeClr>
                </a:solidFill>
                <a:latin typeface="Montserrat" pitchFamily="2" charset="77"/>
              </a:rPr>
              <a:t>AFAC | ENQUÊTE SUR LA RÉSILIENCE INCLUSIVE 2023</a:t>
            </a:r>
            <a:endParaRPr lang="en-US" sz="80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583487"/>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1">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1692381"/>
            <a:ext cx="10988858" cy="2692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en-US" sz="1100" i="1">
                <a:solidFill>
                  <a:schemeClr val="tx1">
                    <a:lumMod val="75000"/>
                    <a:lumOff val="25000"/>
                  </a:schemeClr>
                </a:solidFill>
                <a:latin typeface="Montserrat" pitchFamily="2" charset="77"/>
                <a:cs typeface="Cordia New" panose="020B0304020202020204" pitchFamily="34" charset="-34"/>
              </a:rPr>
              <a:t>Q18	Quelles pratiques de récolte seraient les plus touchées par la catastrophe? (Plusieurs réponses permises)</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2479329812"/>
              </p:ext>
            </p:extLst>
          </p:nvPr>
        </p:nvGraphicFramePr>
        <p:xfrm>
          <a:off x="2273373" y="2150191"/>
          <a:ext cx="8743075" cy="380348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5102869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32843"/>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Perceptions | </a:t>
            </a:r>
            <a:r>
              <a:rPr lang="fr-CA" sz="2800" b="1" dirty="0">
                <a:solidFill>
                  <a:srgbClr val="210544"/>
                </a:solidFill>
                <a:latin typeface="Montserrat" panose="00000500000000000000" pitchFamily="2" charset="0"/>
                <a:ea typeface="Times New Roman" panose="02020603050405020304" pitchFamily="18" charset="0"/>
                <a:cs typeface="Cordia New"/>
              </a:rPr>
              <a:t>Importance perçue de la stratégie climatique</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1021712"/>
            <a:ext cx="10988858" cy="518160"/>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Les participants à l’enquête croient généralement qu’il est important que leur communauté ait une stratégie d’intervention face aux changements climatiques.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91435"/>
            <a:ext cx="2742843" cy="365077"/>
          </a:xfrm>
        </p:spPr>
        <p:txBody>
          <a:bodyPr/>
          <a:lstStyle/>
          <a:p>
            <a:fld id="{752303FB-50EA-0243-9F54-FFF0D673E8DC}" type="slidenum">
              <a:rPr lang="fr-CA" sz="1100" smtClean="0">
                <a:solidFill>
                  <a:schemeClr val="bg1">
                    <a:lumMod val="85000"/>
                  </a:schemeClr>
                </a:solidFill>
                <a:latin typeface="Montserrat" pitchFamily="2" charset="77"/>
              </a:rPr>
              <a:t>16</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561034"/>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3">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graphicFrame>
        <p:nvGraphicFramePr>
          <p:cNvPr id="13" name="Chart 12">
            <a:extLst>
              <a:ext uri="{FF2B5EF4-FFF2-40B4-BE49-F238E27FC236}">
                <a16:creationId xmlns:a16="http://schemas.microsoft.com/office/drawing/2014/main" id="{48DA33B2-69FF-7648-9FB8-EA63AC7E6461}"/>
              </a:ext>
            </a:extLst>
          </p:cNvPr>
          <p:cNvGraphicFramePr/>
          <p:nvPr>
            <p:custDataLst>
              <p:tags r:id="rId8"/>
            </p:custDataLst>
            <p:extLst>
              <p:ext uri="{D42A27DB-BD31-4B8C-83A1-F6EECF244321}">
                <p14:modId xmlns:p14="http://schemas.microsoft.com/office/powerpoint/2010/main" val="242180650"/>
              </p:ext>
            </p:extLst>
          </p:nvPr>
        </p:nvGraphicFramePr>
        <p:xfrm>
          <a:off x="3016469" y="2193026"/>
          <a:ext cx="7144129" cy="3615731"/>
        </p:xfrm>
        <a:graphic>
          <a:graphicData uri="http://schemas.openxmlformats.org/drawingml/2006/chart">
            <c:chart xmlns:c="http://schemas.openxmlformats.org/drawingml/2006/chart" xmlns:r="http://schemas.openxmlformats.org/officeDocument/2006/relationships" r:id="rId14"/>
          </a:graphicData>
        </a:graphic>
      </p:graphicFrame>
      <p:sp>
        <p:nvSpPr>
          <p:cNvPr id="4" name="TextBox 1">
            <a:extLst>
              <a:ext uri="{FF2B5EF4-FFF2-40B4-BE49-F238E27FC236}">
                <a16:creationId xmlns:a16="http://schemas.microsoft.com/office/drawing/2014/main" id="{8454219B-2F2E-819E-40E9-075B86844A5A}"/>
              </a:ext>
            </a:extLst>
          </p:cNvPr>
          <p:cNvSpPr txBox="1"/>
          <p:nvPr>
            <p:custDataLst>
              <p:tags r:id="rId9"/>
            </p:custDataLst>
          </p:nvPr>
        </p:nvSpPr>
        <p:spPr>
          <a:xfrm>
            <a:off x="555863" y="1675343"/>
            <a:ext cx="10988858" cy="2692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Q39	À quel point est-il important que votre communauté ait une stratégie d’intervention face aux changements climatiques?  </a:t>
            </a:r>
          </a:p>
        </p:txBody>
      </p:sp>
      <p:sp>
        <p:nvSpPr>
          <p:cNvPr id="15" name="Left Brace 14">
            <a:extLst>
              <a:ext uri="{FF2B5EF4-FFF2-40B4-BE49-F238E27FC236}">
                <a16:creationId xmlns:a16="http://schemas.microsoft.com/office/drawing/2014/main" id="{D1017851-050E-C714-765B-C24FDDCF5043}"/>
              </a:ext>
            </a:extLst>
          </p:cNvPr>
          <p:cNvSpPr/>
          <p:nvPr>
            <p:custDataLst>
              <p:tags r:id="rId10"/>
            </p:custDataLst>
          </p:nvPr>
        </p:nvSpPr>
        <p:spPr>
          <a:xfrm rot="5400000">
            <a:off x="4769113" y="1719386"/>
            <a:ext cx="215374" cy="2438400"/>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solidFill>
                <a:schemeClr val="tx1">
                  <a:lumMod val="75000"/>
                  <a:lumOff val="25000"/>
                </a:schemeClr>
              </a:solidFill>
            </a:endParaRPr>
          </a:p>
        </p:txBody>
      </p:sp>
      <p:sp>
        <p:nvSpPr>
          <p:cNvPr id="16" name="TextBox 15">
            <a:extLst>
              <a:ext uri="{FF2B5EF4-FFF2-40B4-BE49-F238E27FC236}">
                <a16:creationId xmlns:a16="http://schemas.microsoft.com/office/drawing/2014/main" id="{DB9E0F18-1CD3-60CA-9612-71BCE4AF886C}"/>
              </a:ext>
            </a:extLst>
          </p:cNvPr>
          <p:cNvSpPr txBox="1"/>
          <p:nvPr>
            <p:custDataLst>
              <p:tags r:id="rId11"/>
            </p:custDataLst>
          </p:nvPr>
        </p:nvSpPr>
        <p:spPr>
          <a:xfrm>
            <a:off x="4099034" y="2547120"/>
            <a:ext cx="1680434" cy="338554"/>
          </a:xfrm>
          <a:prstGeom prst="rect">
            <a:avLst/>
          </a:prstGeom>
          <a:noFill/>
        </p:spPr>
        <p:txBody>
          <a:bodyPr wrap="square" rtlCol="0">
            <a:spAutoFit/>
          </a:bodyPr>
          <a:lstStyle/>
          <a:p>
            <a:pPr algn="ctr"/>
            <a:r>
              <a:rPr lang="fr-CA" sz="1600" dirty="0">
                <a:solidFill>
                  <a:schemeClr val="tx1">
                    <a:lumMod val="75000"/>
                    <a:lumOff val="25000"/>
                  </a:schemeClr>
                </a:solidFill>
                <a:latin typeface="Cordia New" panose="020B0304020202020204" pitchFamily="34" charset="-34"/>
                <a:cs typeface="Cordia New" panose="020B0304020202020204" pitchFamily="34" charset="-34"/>
              </a:rPr>
              <a:t>Important (94 %)</a:t>
            </a:r>
          </a:p>
        </p:txBody>
      </p:sp>
    </p:spTree>
    <p:extLst>
      <p:ext uri="{BB962C8B-B14F-4D97-AF65-F5344CB8AC3E}">
        <p14:creationId xmlns:p14="http://schemas.microsoft.com/office/powerpoint/2010/main" val="12734633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9E442-6003-CC48-AC88-AFC08F8ABC83}"/>
              </a:ext>
            </a:extLst>
          </p:cNvPr>
          <p:cNvPicPr>
            <a:picLocks noChangeAspect="1"/>
          </p:cNvPicPr>
          <p:nvPr>
            <p:custDataLst>
              <p:tags r:id="rId1"/>
            </p:custDataLst>
          </p:nvPr>
        </p:nvPicPr>
        <p:blipFill>
          <a:blip r:embed="rId6"/>
          <a:stretch>
            <a:fillRect/>
          </a:stretch>
        </p:blipFill>
        <p:spPr>
          <a:xfrm>
            <a:off x="793" y="446"/>
            <a:ext cx="12190412" cy="6857106"/>
          </a:xfrm>
          <a:prstGeom prst="rect">
            <a:avLst/>
          </a:prstGeom>
          <a:solidFill>
            <a:srgbClr val="4B3281"/>
          </a:solidFill>
        </p:spPr>
      </p:pic>
      <p:sp>
        <p:nvSpPr>
          <p:cNvPr id="2" name="TextBox 1">
            <a:extLst>
              <a:ext uri="{FF2B5EF4-FFF2-40B4-BE49-F238E27FC236}">
                <a16:creationId xmlns:a16="http://schemas.microsoft.com/office/drawing/2014/main" id="{5FB7D2E2-2194-D94B-A6FA-2E7326D4C69E}"/>
              </a:ext>
            </a:extLst>
          </p:cNvPr>
          <p:cNvSpPr txBox="1"/>
          <p:nvPr>
            <p:custDataLst>
              <p:tags r:id="rId2"/>
            </p:custDataLst>
          </p:nvPr>
        </p:nvSpPr>
        <p:spPr>
          <a:xfrm>
            <a:off x="1176693" y="2613391"/>
            <a:ext cx="9838611" cy="853440"/>
          </a:xfrm>
          <a:prstGeom prst="rect">
            <a:avLst/>
          </a:prstGeom>
          <a:noFill/>
        </p:spPr>
        <p:txBody>
          <a:bodyPr wrap="square" rtlCol="0">
            <a:spAutoFit/>
          </a:bodyPr>
          <a:lstStyle/>
          <a:p>
            <a:pPr algn="ctr"/>
            <a:r>
              <a:rPr lang="en-US" sz="5000" b="1">
                <a:solidFill>
                  <a:schemeClr val="bg1"/>
                </a:solidFill>
                <a:latin typeface="Montserrat" pitchFamily="2" charset="77"/>
              </a:rPr>
              <a:t>PRÉPARATION AUX DÉSASTRES</a:t>
            </a:r>
          </a:p>
        </p:txBody>
      </p:sp>
      <p:pic>
        <p:nvPicPr>
          <p:cNvPr id="6" name="Picture 5" descr="A picture containing drawing&#10;&#10;Description automatically generated">
            <a:extLst>
              <a:ext uri="{FF2B5EF4-FFF2-40B4-BE49-F238E27FC236}">
                <a16:creationId xmlns:a16="http://schemas.microsoft.com/office/drawing/2014/main" id="{43103F2C-7990-3547-A855-67D66D1E8E7D}"/>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10462345" y="6095939"/>
            <a:ext cx="1082376" cy="206167"/>
          </a:xfrm>
          <a:prstGeom prst="rect">
            <a:avLst/>
          </a:prstGeom>
        </p:spPr>
      </p:pic>
      <p:sp>
        <p:nvSpPr>
          <p:cNvPr id="7" name="Slide Number Placeholder 6">
            <a:extLst>
              <a:ext uri="{FF2B5EF4-FFF2-40B4-BE49-F238E27FC236}">
                <a16:creationId xmlns:a16="http://schemas.microsoft.com/office/drawing/2014/main" id="{36A9001A-5F84-DF4F-A61A-665FB8625D92}"/>
              </a:ext>
            </a:extLst>
          </p:cNvPr>
          <p:cNvSpPr>
            <a:spLocks noGrp="1"/>
          </p:cNvSpPr>
          <p:nvPr>
            <p:ph type="sldNum" sz="quarter" idx="12"/>
            <p:custDataLst>
              <p:tags r:id="rId4"/>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17</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Tree>
    <p:extLst>
      <p:ext uri="{BB962C8B-B14F-4D97-AF65-F5344CB8AC3E}">
        <p14:creationId xmlns:p14="http://schemas.microsoft.com/office/powerpoint/2010/main" val="14769591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044FAF-BC73-6675-C9B6-E295DD8ACF71}"/>
              </a:ext>
            </a:extLst>
          </p:cNvPr>
          <p:cNvPicPr>
            <a:picLocks noChangeAspect="1"/>
          </p:cNvPicPr>
          <p:nvPr>
            <p:custDataLst>
              <p:tags r:id="rId1"/>
            </p:custDataLst>
          </p:nvPr>
        </p:nvPicPr>
        <p:blipFill>
          <a:blip r:embed="rId16"/>
          <a:stretch>
            <a:fillRect/>
          </a:stretch>
        </p:blipFill>
        <p:spPr>
          <a:xfrm>
            <a:off x="803219" y="3405745"/>
            <a:ext cx="9182100" cy="2190750"/>
          </a:xfrm>
          <a:prstGeom prst="rect">
            <a:avLst/>
          </a:prstGeom>
        </p:spPr>
      </p:pic>
      <p:sp>
        <p:nvSpPr>
          <p:cNvPr id="2" name="Title 1">
            <a:extLst>
              <a:ext uri="{FF2B5EF4-FFF2-40B4-BE49-F238E27FC236}">
                <a16:creationId xmlns:a16="http://schemas.microsoft.com/office/drawing/2014/main" id="{6BB48F7F-556D-FF4B-BBC4-ADFE44AD292B}"/>
              </a:ext>
            </a:extLst>
          </p:cNvPr>
          <p:cNvSpPr txBox="1"/>
          <p:nvPr>
            <p:custDataLst>
              <p:tags r:id="rId2"/>
            </p:custDataLst>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a:solidFill>
                  <a:srgbClr val="210544"/>
                </a:solidFill>
                <a:latin typeface="Montserrat Light" pitchFamily="2" charset="77"/>
                <a:ea typeface="Times New Roman" panose="02020603050405020304" pitchFamily="18" charset="0"/>
                <a:cs typeface="Cordia New"/>
              </a:rPr>
              <a:t>Préparation | </a:t>
            </a:r>
            <a:r>
              <a:rPr lang="fr-CA" sz="2800" b="1">
                <a:solidFill>
                  <a:srgbClr val="210544"/>
                </a:solidFill>
                <a:latin typeface="Montserrat" panose="00000500000000000000" pitchFamily="2" charset="0"/>
                <a:ea typeface="Times New Roman" panose="02020603050405020304" pitchFamily="18" charset="0"/>
                <a:cs typeface="Cordia New"/>
              </a:rPr>
              <a:t>Connaissance des préparatifs communautaires</a:t>
            </a:r>
            <a:endParaRPr lang="fr-CA" sz="2800" b="1" cap="all">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3"/>
            </p:custDataLst>
          </p:nvPr>
        </p:nvSpPr>
        <p:spPr>
          <a:xfrm>
            <a:off x="555863" y="998370"/>
            <a:ext cx="10988858" cy="954107"/>
          </a:xfrm>
          <a:prstGeom prst="rect">
            <a:avLst/>
          </a:prstGeom>
          <a:noFill/>
        </p:spPr>
        <p:txBody>
          <a:bodyPr wrap="square" rtlCol="0">
            <a:spAutoFit/>
          </a:bodyPr>
          <a:lstStyle/>
          <a:p>
            <a:pPr algn="just"/>
            <a:r>
              <a:rPr lang="fr-CA" sz="1400">
                <a:solidFill>
                  <a:schemeClr val="tx1">
                    <a:lumMod val="75000"/>
                    <a:lumOff val="25000"/>
                  </a:schemeClr>
                </a:solidFill>
                <a:latin typeface="Montserrat" pitchFamily="2" charset="77"/>
                <a:cs typeface="Cordia New" panose="020B0304020202020204" pitchFamily="34" charset="-34"/>
              </a:rPr>
              <a:t>Environ trois participants sur dix sont au courant des préparatifs communautaires comportant une formation (33 %), une planification en cas de catastrophe (31 %) ou un plan de préparation aux catastrophes (29 %). Moins d’entre eux sont au courant d’un système d’alerte rapide (23 %). Dans tous les cas, il y a une grande proportion de participants (allant d’un tiers à la moitié) qui ne sont pas certains du statut.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4"/>
            </p:custDataLst>
          </p:nvPr>
        </p:nvSpPr>
        <p:spPr>
          <a:xfrm>
            <a:off x="7423134" y="5991434"/>
            <a:ext cx="2742843" cy="365077"/>
          </a:xfrm>
        </p:spPr>
        <p:txBody>
          <a:bodyPr/>
          <a:lstStyle/>
          <a:p>
            <a:fld id="{752303FB-50EA-0243-9F54-FFF0D673E8DC}" type="slidenum">
              <a:rPr lang="fr-CA" sz="1100" smtClean="0">
                <a:solidFill>
                  <a:schemeClr val="bg1">
                    <a:lumMod val="85000"/>
                  </a:schemeClr>
                </a:solidFill>
                <a:latin typeface="Montserrat" pitchFamily="2" charset="77"/>
              </a:rPr>
              <a:t>18</a:t>
            </a:fld>
            <a:r>
              <a:rPr lang="fr-CA">
                <a:latin typeface="Montserrat" pitchFamily="2" charset="77"/>
              </a:rPr>
              <a:t>      </a:t>
            </a:r>
            <a:r>
              <a:rPr lang="fr-CA" sz="1400">
                <a:solidFill>
                  <a:schemeClr val="bg1">
                    <a:lumMod val="85000"/>
                  </a:schemeClr>
                </a:solidFill>
                <a:latin typeface="Montserrat" pitchFamily="2" charset="77"/>
              </a:rPr>
              <a:t>|</a:t>
            </a:r>
            <a:endParaRPr lang="fr-CA">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5"/>
            </p:custDataLst>
          </p:nvPr>
        </p:nvSpPr>
        <p:spPr>
          <a:xfrm>
            <a:off x="555863" y="6218344"/>
            <a:ext cx="8111552" cy="198120"/>
          </a:xfrm>
          <a:prstGeom prst="rect">
            <a:avLst/>
          </a:prstGeom>
          <a:noFill/>
        </p:spPr>
        <p:txBody>
          <a:bodyPr wrap="square" rtlCol="0" anchor="t">
            <a:spAutoFit/>
          </a:bodyPr>
          <a:lstStyle/>
          <a:p>
            <a:r>
              <a:rPr lang="fr-CA" sz="700">
                <a:solidFill>
                  <a:schemeClr val="bg1">
                    <a:lumMod val="65000"/>
                  </a:schemeClr>
                </a:solidFill>
                <a:latin typeface="Montserrat"/>
              </a:rPr>
              <a:t>PERSPECTIVES ATTRIBUABLES À : ENVIRONICS RESEARCH</a:t>
            </a:r>
            <a:endParaRPr lang="fr-CA" sz="700" cap="all">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6"/>
            </p:custDataLst>
          </p:nvPr>
        </p:nvSpPr>
        <p:spPr>
          <a:xfrm>
            <a:off x="557187" y="6058438"/>
            <a:ext cx="5314878" cy="213360"/>
          </a:xfrm>
          <a:prstGeom prst="rect">
            <a:avLst/>
          </a:prstGeom>
          <a:noFill/>
        </p:spPr>
        <p:txBody>
          <a:bodyPr wrap="square" rtlCol="0">
            <a:spAutoFit/>
          </a:bodyPr>
          <a:lstStyle/>
          <a:p>
            <a:r>
              <a:rPr lang="fr-CA" sz="800" b="1">
                <a:solidFill>
                  <a:schemeClr val="bg1">
                    <a:lumMod val="75000"/>
                  </a:schemeClr>
                </a:solidFill>
                <a:latin typeface="Montserrat" pitchFamily="2" charset="77"/>
              </a:rPr>
              <a:t>AFAC | ENQUÊTE SUR LA RÉSILIENCE INCLUSIVE 2023</a:t>
            </a:r>
            <a:endParaRPr lang="fr-CA" sz="80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7"/>
            </p:custDataLst>
          </p:nvPr>
        </p:nvCxnSpPr>
        <p:spPr>
          <a:xfrm>
            <a:off x="644764" y="1928233"/>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8"/>
            </p:custDataLst>
          </p:nvPr>
        </p:nvPicPr>
        <p:blipFill>
          <a:blip r:embed="rId17">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4" name="TextBox 1">
            <a:extLst>
              <a:ext uri="{FF2B5EF4-FFF2-40B4-BE49-F238E27FC236}">
                <a16:creationId xmlns:a16="http://schemas.microsoft.com/office/drawing/2014/main" id="{59618709-5F4A-82E4-1A5B-4BF0C904745D}"/>
              </a:ext>
            </a:extLst>
          </p:cNvPr>
          <p:cNvSpPr txBox="1"/>
          <p:nvPr>
            <p:custDataLst>
              <p:tags r:id="rId9"/>
            </p:custDataLst>
          </p:nvPr>
        </p:nvSpPr>
        <p:spPr>
          <a:xfrm>
            <a:off x="555863" y="1989341"/>
            <a:ext cx="10988858" cy="12496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6075" marR="0" lvl="0" indent="-346075">
              <a:spcBef>
                <a:spcPts val="300"/>
              </a:spcBef>
              <a:spcAft>
                <a:spcPct val="0"/>
              </a:spcAft>
              <a:buSzPts val="1100"/>
            </a:pPr>
            <a:r>
              <a:rPr lang="fr-CA" sz="1100" i="1" dirty="0">
                <a:solidFill>
                  <a:schemeClr val="tx1">
                    <a:lumMod val="75000"/>
                    <a:lumOff val="25000"/>
                  </a:schemeClr>
                </a:solidFill>
                <a:latin typeface="Montserrat" pitchFamily="2" charset="77"/>
                <a:cs typeface="Arial" panose="020B0604020202020204" pitchFamily="34" charset="0"/>
              </a:rPr>
              <a:t>Q11	Votre communauté a-t-elle un plan de préparation aux catastrophes?</a:t>
            </a:r>
          </a:p>
          <a:p>
            <a:pPr marL="346075" marR="0" lvl="0" indent="-346075">
              <a:spcBef>
                <a:spcPts val="300"/>
              </a:spcBef>
              <a:spcAft>
                <a:spcPct val="0"/>
              </a:spcAft>
              <a:buSzPts val="1100"/>
            </a:pPr>
            <a:r>
              <a:rPr lang="fr-CA" sz="1100" i="1" dirty="0">
                <a:solidFill>
                  <a:schemeClr val="tx1">
                    <a:lumMod val="75000"/>
                    <a:lumOff val="25000"/>
                  </a:schemeClr>
                </a:solidFill>
                <a:latin typeface="Montserrat" pitchFamily="2" charset="77"/>
                <a:cs typeface="Arial" panose="020B0604020202020204" pitchFamily="34" charset="0"/>
              </a:rPr>
              <a:t>Q12 	(SI OUI) Le plan est-il accessible au public à tous les membres de la communauté sur demande?</a:t>
            </a:r>
          </a:p>
          <a:p>
            <a:pPr marL="346075" marR="0" lvl="0" indent="-346075">
              <a:spcBef>
                <a:spcPts val="300"/>
              </a:spcBef>
              <a:spcAft>
                <a:spcPct val="0"/>
              </a:spcAft>
              <a:buSzPts val="1100"/>
            </a:pPr>
            <a:r>
              <a:rPr lang="fr-CA" sz="1100" i="1" dirty="0">
                <a:solidFill>
                  <a:schemeClr val="tx1">
                    <a:lumMod val="75000"/>
                    <a:lumOff val="25000"/>
                  </a:schemeClr>
                </a:solidFill>
                <a:latin typeface="Montserrat" pitchFamily="2" charset="77"/>
                <a:cs typeface="Arial" panose="020B0604020202020204" pitchFamily="34" charset="0"/>
              </a:rPr>
              <a:t>Q13 	Votre communauté dispose-t-elle d’un système d’alerte rapide?</a:t>
            </a:r>
          </a:p>
          <a:p>
            <a:pPr marL="346075" marR="0" lvl="0" indent="-346075">
              <a:spcBef>
                <a:spcPts val="300"/>
              </a:spcBef>
              <a:spcAft>
                <a:spcPct val="0"/>
              </a:spcAft>
              <a:buSzPts val="1100"/>
            </a:pPr>
            <a:r>
              <a:rPr lang="fr-CA" sz="1100" i="1" dirty="0">
                <a:solidFill>
                  <a:schemeClr val="tx1">
                    <a:lumMod val="75000"/>
                    <a:lumOff val="25000"/>
                  </a:schemeClr>
                </a:solidFill>
                <a:latin typeface="Montserrat" pitchFamily="2" charset="77"/>
                <a:cs typeface="Arial" panose="020B0604020202020204" pitchFamily="34" charset="0"/>
              </a:rPr>
              <a:t>Q14	Des membres de la communauté ont-ils été formés pour aider d’autres personnes en cas de catastrophe?</a:t>
            </a:r>
          </a:p>
          <a:p>
            <a:pPr marL="346075" marR="0" lvl="0" indent="-346075">
              <a:spcBef>
                <a:spcPts val="300"/>
              </a:spcBef>
              <a:spcAft>
                <a:spcPct val="0"/>
              </a:spcAft>
              <a:buSzPts val="1100"/>
            </a:pPr>
            <a:r>
              <a:rPr lang="fr-CA" sz="1100" i="1" dirty="0">
                <a:solidFill>
                  <a:schemeClr val="tx1">
                    <a:lumMod val="75000"/>
                    <a:lumOff val="25000"/>
                  </a:schemeClr>
                </a:solidFill>
                <a:latin typeface="Montserrat" pitchFamily="2" charset="77"/>
                <a:cs typeface="Arial" panose="020B0604020202020204" pitchFamily="34" charset="0"/>
              </a:rPr>
              <a:t>Q15	Des membres de la communauté participent-ils à la planification ou à la coordination de la préparation et de l’intervention en cas de catastrophe avec les gouvernements locaux ou les Premières Nations?</a:t>
            </a:r>
            <a:endParaRPr lang="fr-CA" sz="1100" i="1" dirty="0">
              <a:solidFill>
                <a:schemeClr val="tx1">
                  <a:lumMod val="75000"/>
                  <a:lumOff val="25000"/>
                </a:schemeClr>
              </a:solidFill>
              <a:latin typeface="Montserrat" pitchFamily="2" charset="77"/>
              <a:cs typeface="Cordia New" panose="020B0304020202020204" pitchFamily="34" charset="-34"/>
            </a:endParaRPr>
          </a:p>
        </p:txBody>
      </p:sp>
      <p:sp>
        <p:nvSpPr>
          <p:cNvPr id="17" name="TextBox 16">
            <a:extLst>
              <a:ext uri="{FF2B5EF4-FFF2-40B4-BE49-F238E27FC236}">
                <a16:creationId xmlns:a16="http://schemas.microsoft.com/office/drawing/2014/main" id="{74EEA7A3-FE88-4F40-DD3B-8C2DAFB4D549}"/>
              </a:ext>
            </a:extLst>
          </p:cNvPr>
          <p:cNvSpPr txBox="1"/>
          <p:nvPr>
            <p:custDataLst>
              <p:tags r:id="rId10"/>
            </p:custDataLst>
          </p:nvPr>
        </p:nvSpPr>
        <p:spPr>
          <a:xfrm>
            <a:off x="9943463" y="3128886"/>
            <a:ext cx="1912390" cy="1569660"/>
          </a:xfrm>
          <a:prstGeom prst="rect">
            <a:avLst/>
          </a:prstGeom>
          <a:noFill/>
        </p:spPr>
        <p:txBody>
          <a:bodyPr wrap="square" rtlCol="0">
            <a:spAutoFit/>
          </a:bodyPr>
          <a:lstStyle/>
          <a:p>
            <a:r>
              <a:rPr lang="fr-CA" sz="1600" b="1">
                <a:solidFill>
                  <a:schemeClr val="tx1">
                    <a:lumMod val="75000"/>
                    <a:lumOff val="25000"/>
                  </a:schemeClr>
                </a:solidFill>
                <a:latin typeface="Cordia New" panose="020B0304020202020204" pitchFamily="34" charset="-34"/>
                <a:cs typeface="Cordia New" panose="020B0304020202020204" pitchFamily="34" charset="-34"/>
              </a:rPr>
              <a:t>Plan disponible sur demande : </a:t>
            </a:r>
            <a:r>
              <a:rPr lang="fr-CA" sz="1600">
                <a:solidFill>
                  <a:schemeClr val="tx1">
                    <a:lumMod val="75000"/>
                    <a:lumOff val="25000"/>
                  </a:schemeClr>
                </a:solidFill>
                <a:latin typeface="Cordia New" panose="020B0304020202020204" pitchFamily="34" charset="-34"/>
                <a:cs typeface="Cordia New" panose="020B0304020202020204" pitchFamily="34" charset="-34"/>
              </a:rPr>
              <a:t>62 % de ceux qui disent que leur communauté a un plan (n=29), ce qui représente 18 % de l’échantillon total</a:t>
            </a:r>
          </a:p>
        </p:txBody>
      </p:sp>
      <p:sp>
        <p:nvSpPr>
          <p:cNvPr id="18" name="Oval 17">
            <a:extLst>
              <a:ext uri="{FF2B5EF4-FFF2-40B4-BE49-F238E27FC236}">
                <a16:creationId xmlns:a16="http://schemas.microsoft.com/office/drawing/2014/main" id="{0C89609F-0299-FF4C-68FE-18918F5DFA93}"/>
              </a:ext>
            </a:extLst>
          </p:cNvPr>
          <p:cNvSpPr/>
          <p:nvPr>
            <p:custDataLst>
              <p:tags r:id="rId11"/>
            </p:custDataLst>
          </p:nvPr>
        </p:nvSpPr>
        <p:spPr>
          <a:xfrm>
            <a:off x="5460510" y="3390664"/>
            <a:ext cx="187890" cy="193212"/>
          </a:xfrm>
          <a:prstGeom prst="ellipse">
            <a:avLst/>
          </a:prstGeom>
          <a:solidFill>
            <a:srgbClr val="E73E3E"/>
          </a:solidFill>
          <a:ln>
            <a:solidFill>
              <a:srgbClr val="E7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9" name="Straight Connector 18">
            <a:extLst>
              <a:ext uri="{FF2B5EF4-FFF2-40B4-BE49-F238E27FC236}">
                <a16:creationId xmlns:a16="http://schemas.microsoft.com/office/drawing/2014/main" id="{B43A701E-BC10-66DE-30C1-F3132521ACD8}"/>
              </a:ext>
            </a:extLst>
          </p:cNvPr>
          <p:cNvCxnSpPr/>
          <p:nvPr>
            <p:custDataLst>
              <p:tags r:id="rId12"/>
            </p:custDataLst>
          </p:nvPr>
        </p:nvCxnSpPr>
        <p:spPr>
          <a:xfrm flipH="1">
            <a:off x="5563841" y="3142816"/>
            <a:ext cx="4285000" cy="0"/>
          </a:xfrm>
          <a:prstGeom prst="line">
            <a:avLst/>
          </a:prstGeom>
          <a:ln>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E62BC78-813C-1E70-E892-33AD3D510664}"/>
              </a:ext>
            </a:extLst>
          </p:cNvPr>
          <p:cNvCxnSpPr/>
          <p:nvPr>
            <p:custDataLst>
              <p:tags r:id="rId13"/>
            </p:custDataLst>
          </p:nvPr>
        </p:nvCxnSpPr>
        <p:spPr>
          <a:xfrm flipH="1" flipV="1">
            <a:off x="5563841" y="3142816"/>
            <a:ext cx="0" cy="217771"/>
          </a:xfrm>
          <a:prstGeom prst="line">
            <a:avLst/>
          </a:prstGeom>
          <a:ln>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E80F27E-9E97-14F2-5D1F-E9A9B4DBCBDC}"/>
              </a:ext>
            </a:extLst>
          </p:cNvPr>
          <p:cNvPicPr>
            <a:picLocks noChangeAspect="1"/>
          </p:cNvPicPr>
          <p:nvPr>
            <p:custDataLst>
              <p:tags r:id="rId14"/>
            </p:custDataLst>
          </p:nvPr>
        </p:nvPicPr>
        <p:blipFill>
          <a:blip r:embed="rId18"/>
          <a:stretch>
            <a:fillRect/>
          </a:stretch>
        </p:blipFill>
        <p:spPr>
          <a:xfrm>
            <a:off x="5189723" y="5755904"/>
            <a:ext cx="3616238" cy="376089"/>
          </a:xfrm>
          <a:prstGeom prst="rect">
            <a:avLst/>
          </a:prstGeom>
        </p:spPr>
      </p:pic>
    </p:spTree>
    <p:extLst>
      <p:ext uri="{BB962C8B-B14F-4D97-AF65-F5344CB8AC3E}">
        <p14:creationId xmlns:p14="http://schemas.microsoft.com/office/powerpoint/2010/main" val="6335676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32843"/>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err="1">
                <a:solidFill>
                  <a:srgbClr val="210544"/>
                </a:solidFill>
                <a:latin typeface="Montserrat Light" pitchFamily="2" charset="77"/>
                <a:ea typeface="Times New Roman" panose="02020603050405020304" pitchFamily="18" charset="0"/>
                <a:cs typeface="Cordia New"/>
              </a:rPr>
              <a:t>Préparation</a:t>
            </a:r>
            <a:r>
              <a:rPr lang="en-CA" sz="2800" dirty="0">
                <a:solidFill>
                  <a:srgbClr val="210544"/>
                </a:solidFill>
                <a:latin typeface="Montserrat Light" pitchFamily="2" charset="77"/>
                <a:ea typeface="Times New Roman" panose="02020603050405020304" pitchFamily="18" charset="0"/>
                <a:cs typeface="Cordia New"/>
              </a:rPr>
              <a:t> | </a:t>
            </a:r>
            <a:r>
              <a:rPr lang="en-CA" sz="2800" b="1" dirty="0" err="1">
                <a:solidFill>
                  <a:srgbClr val="210544"/>
                </a:solidFill>
                <a:latin typeface="Montserrat" panose="00000500000000000000" pitchFamily="2" charset="0"/>
                <a:ea typeface="Times New Roman" panose="02020603050405020304" pitchFamily="18" charset="0"/>
                <a:cs typeface="Cordia New"/>
              </a:rPr>
              <a:t>Connaissances</a:t>
            </a:r>
            <a:r>
              <a:rPr lang="en-CA" sz="2800" b="1" dirty="0">
                <a:solidFill>
                  <a:srgbClr val="210544"/>
                </a:solidFill>
                <a:latin typeface="Montserrat" panose="00000500000000000000" pitchFamily="2" charset="0"/>
                <a:ea typeface="Times New Roman" panose="02020603050405020304" pitchFamily="18" charset="0"/>
                <a:cs typeface="Cordia New"/>
              </a:rPr>
              <a:t> </a:t>
            </a:r>
            <a:r>
              <a:rPr lang="en-CA" sz="2800" b="1" dirty="0" err="1">
                <a:solidFill>
                  <a:srgbClr val="210544"/>
                </a:solidFill>
                <a:latin typeface="Montserrat" panose="00000500000000000000" pitchFamily="2" charset="0"/>
                <a:ea typeface="Times New Roman" panose="02020603050405020304" pitchFamily="18" charset="0"/>
                <a:cs typeface="Cordia New"/>
              </a:rPr>
              <a:t>traditionnelles</a:t>
            </a:r>
            <a:endParaRPr lang="en-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974577"/>
            <a:ext cx="10988858" cy="518160"/>
          </a:xfrm>
          <a:prstGeom prst="rect">
            <a:avLst/>
          </a:prstGeom>
          <a:noFill/>
        </p:spPr>
        <p:txBody>
          <a:bodyPr wrap="square" rtlCol="0">
            <a:spAutoFit/>
          </a:bodyPr>
          <a:lstStyle/>
          <a:p>
            <a:pPr algn="just"/>
            <a:r>
              <a:rPr lang="en-CA" sz="1400">
                <a:solidFill>
                  <a:schemeClr val="tx1">
                    <a:lumMod val="75000"/>
                    <a:lumOff val="25000"/>
                  </a:schemeClr>
                </a:solidFill>
                <a:latin typeface="Montserrat" pitchFamily="2" charset="77"/>
                <a:cs typeface="Cordia New" panose="020B0304020202020204" pitchFamily="34" charset="-34"/>
              </a:rPr>
              <a:t>Un tiers d’entre eux possèdent au moins une partie des connaissances traditionnelles sur la préparation aux catastrophes; près des deux tiers ne l’ont pas.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19</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en-US" sz="700">
                <a:solidFill>
                  <a:schemeClr val="bg1">
                    <a:lumMod val="65000"/>
                  </a:schemeClr>
                </a:solidFill>
                <a:latin typeface="Montserrat"/>
              </a:rPr>
              <a:t>PERSPECTIVES ATTRIBUABLES À : ENVIRONICS RESEARCH</a:t>
            </a:r>
            <a:endParaRPr lang="en-US" sz="700" cap="all">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en-US" sz="800" b="1">
                <a:solidFill>
                  <a:schemeClr val="bg1">
                    <a:lumMod val="75000"/>
                  </a:schemeClr>
                </a:solidFill>
                <a:latin typeface="Montserrat" pitchFamily="2" charset="77"/>
              </a:rPr>
              <a:t>AFAC | ENQUÊTE SUR LA RÉSILIENCE INCLUSIVE 2023</a:t>
            </a:r>
            <a:endParaRPr lang="en-US" sz="80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513899"/>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4">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graphicFrame>
        <p:nvGraphicFramePr>
          <p:cNvPr id="13" name="Chart 12">
            <a:extLst>
              <a:ext uri="{FF2B5EF4-FFF2-40B4-BE49-F238E27FC236}">
                <a16:creationId xmlns:a16="http://schemas.microsoft.com/office/drawing/2014/main" id="{48DA33B2-69FF-7648-9FB8-EA63AC7E6461}"/>
              </a:ext>
            </a:extLst>
          </p:cNvPr>
          <p:cNvGraphicFramePr/>
          <p:nvPr>
            <p:custDataLst>
              <p:tags r:id="rId8"/>
            </p:custDataLst>
            <p:extLst>
              <p:ext uri="{D42A27DB-BD31-4B8C-83A1-F6EECF244321}">
                <p14:modId xmlns:p14="http://schemas.microsoft.com/office/powerpoint/2010/main" val="1358344541"/>
              </p:ext>
            </p:extLst>
          </p:nvPr>
        </p:nvGraphicFramePr>
        <p:xfrm>
          <a:off x="3553265" y="2169966"/>
          <a:ext cx="7144129" cy="3615731"/>
        </p:xfrm>
        <a:graphic>
          <a:graphicData uri="http://schemas.openxmlformats.org/drawingml/2006/chart">
            <c:chart xmlns:c="http://schemas.openxmlformats.org/drawingml/2006/chart" xmlns:r="http://schemas.openxmlformats.org/officeDocument/2006/relationships" r:id="rId15"/>
          </a:graphicData>
        </a:graphic>
      </p:graphicFrame>
      <p:sp>
        <p:nvSpPr>
          <p:cNvPr id="4" name="TextBox 1">
            <a:extLst>
              <a:ext uri="{FF2B5EF4-FFF2-40B4-BE49-F238E27FC236}">
                <a16:creationId xmlns:a16="http://schemas.microsoft.com/office/drawing/2014/main" id="{8454219B-2F2E-819E-40E9-075B86844A5A}"/>
              </a:ext>
            </a:extLst>
          </p:cNvPr>
          <p:cNvSpPr txBox="1"/>
          <p:nvPr>
            <p:custDataLst>
              <p:tags r:id="rId9"/>
            </p:custDataLst>
          </p:nvPr>
        </p:nvSpPr>
        <p:spPr>
          <a:xfrm>
            <a:off x="1630901" y="1672896"/>
            <a:ext cx="10988858" cy="2692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en-US" sz="1100" i="1">
                <a:solidFill>
                  <a:schemeClr val="tx1">
                    <a:lumMod val="75000"/>
                    <a:lumOff val="25000"/>
                  </a:schemeClr>
                </a:solidFill>
                <a:latin typeface="Montserrat" pitchFamily="2" charset="77"/>
                <a:cs typeface="Cordia New" panose="020B0304020202020204" pitchFamily="34" charset="-34"/>
              </a:rPr>
              <a:t>Q16.	Avez-vous des connaissances culturelles ou des connaissances écologiques traditionnelles (CET) sur la préparation aux catastrophes?</a:t>
            </a:r>
          </a:p>
        </p:txBody>
      </p:sp>
      <p:sp>
        <p:nvSpPr>
          <p:cNvPr id="15" name="Left Brace 14">
            <a:extLst>
              <a:ext uri="{FF2B5EF4-FFF2-40B4-BE49-F238E27FC236}">
                <a16:creationId xmlns:a16="http://schemas.microsoft.com/office/drawing/2014/main" id="{D1017851-050E-C714-765B-C24FDDCF5043}"/>
              </a:ext>
            </a:extLst>
          </p:cNvPr>
          <p:cNvSpPr/>
          <p:nvPr>
            <p:custDataLst>
              <p:tags r:id="rId10"/>
            </p:custDataLst>
          </p:nvPr>
        </p:nvSpPr>
        <p:spPr>
          <a:xfrm rot="5400000">
            <a:off x="5178537" y="1960044"/>
            <a:ext cx="215374" cy="2438400"/>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75000"/>
                  <a:lumOff val="25000"/>
                </a:schemeClr>
              </a:solidFill>
            </a:endParaRPr>
          </a:p>
        </p:txBody>
      </p:sp>
      <p:sp>
        <p:nvSpPr>
          <p:cNvPr id="16" name="TextBox 15">
            <a:extLst>
              <a:ext uri="{FF2B5EF4-FFF2-40B4-BE49-F238E27FC236}">
                <a16:creationId xmlns:a16="http://schemas.microsoft.com/office/drawing/2014/main" id="{DB9E0F18-1CD3-60CA-9612-71BCE4AF886C}"/>
              </a:ext>
            </a:extLst>
          </p:cNvPr>
          <p:cNvSpPr txBox="1"/>
          <p:nvPr>
            <p:custDataLst>
              <p:tags r:id="rId11"/>
            </p:custDataLst>
          </p:nvPr>
        </p:nvSpPr>
        <p:spPr>
          <a:xfrm>
            <a:off x="4067025" y="2784647"/>
            <a:ext cx="2952158" cy="338554"/>
          </a:xfrm>
          <a:prstGeom prst="rect">
            <a:avLst/>
          </a:prstGeom>
          <a:noFill/>
        </p:spPr>
        <p:txBody>
          <a:bodyPr wrap="square" rtlCol="0">
            <a:spAutoFit/>
          </a:bodyPr>
          <a:lstStyle/>
          <a:p>
            <a:pPr algn="ctr"/>
            <a:r>
              <a:rPr lang="en-US" sz="1600" dirty="0">
                <a:solidFill>
                  <a:schemeClr val="tx1">
                    <a:lumMod val="75000"/>
                    <a:lumOff val="25000"/>
                  </a:schemeClr>
                </a:solidFill>
                <a:latin typeface="Cordia New" panose="020B0304020202020204" pitchFamily="34" charset="-34"/>
                <a:cs typeface="Cordia New" panose="020B0304020202020204" pitchFamily="34" charset="-34"/>
              </a:rPr>
              <a:t>Beaucoup/</a:t>
            </a:r>
            <a:r>
              <a:rPr lang="en-US" sz="1600" dirty="0" err="1">
                <a:solidFill>
                  <a:schemeClr val="tx1">
                    <a:lumMod val="75000"/>
                    <a:lumOff val="25000"/>
                  </a:schemeClr>
                </a:solidFill>
                <a:latin typeface="Cordia New" panose="020B0304020202020204" pitchFamily="34" charset="-34"/>
                <a:cs typeface="Cordia New" panose="020B0304020202020204" pitchFamily="34" charset="-34"/>
              </a:rPr>
              <a:t>quelques</a:t>
            </a:r>
            <a:r>
              <a:rPr lang="en-US" sz="1600" dirty="0">
                <a:solidFill>
                  <a:schemeClr val="tx1">
                    <a:lumMod val="75000"/>
                    <a:lumOff val="25000"/>
                  </a:schemeClr>
                </a:solidFill>
                <a:latin typeface="Cordia New" panose="020B0304020202020204" pitchFamily="34" charset="-34"/>
                <a:cs typeface="Cordia New" panose="020B0304020202020204" pitchFamily="34" charset="-34"/>
              </a:rPr>
              <a:t> (37 %)</a:t>
            </a:r>
          </a:p>
        </p:txBody>
      </p:sp>
      <p:sp>
        <p:nvSpPr>
          <p:cNvPr id="6" name="TextBox 1">
            <a:extLst>
              <a:ext uri="{FF2B5EF4-FFF2-40B4-BE49-F238E27FC236}">
                <a16:creationId xmlns:a16="http://schemas.microsoft.com/office/drawing/2014/main" id="{B8616C68-300A-567B-8A52-AEC468DE50DC}"/>
              </a:ext>
            </a:extLst>
          </p:cNvPr>
          <p:cNvSpPr txBox="1"/>
          <p:nvPr>
            <p:custDataLst>
              <p:tags r:id="rId12"/>
            </p:custDataLst>
          </p:nvPr>
        </p:nvSpPr>
        <p:spPr>
          <a:xfrm>
            <a:off x="-87610" y="3307474"/>
            <a:ext cx="3437021" cy="1869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en-US" sz="1100" b="0" i="1">
                <a:solidFill>
                  <a:srgbClr val="666666"/>
                </a:solidFill>
                <a:effectLst/>
                <a:latin typeface="-apple-system"/>
              </a:rPr>
              <a:t>                   Les connaissances écologiques traditionnelles (CET) sont l’accumulation continue de connaissances, de pratiques et de croyance sur les relations entre les êtres vivants dans un écosystème spécifique acquises par les Autochtones depuis des temps immémoriaux par le contact direct avec l’environnement, transmises d’une génération à l’autre et utilisées comme mode de survie.</a:t>
            </a:r>
            <a:endParaRPr lang="en-US" sz="1100" i="1">
              <a:solidFill>
                <a:schemeClr val="tx1">
                  <a:lumMod val="75000"/>
                  <a:lumOff val="25000"/>
                </a:schemeClr>
              </a:solidFill>
              <a:latin typeface="Montserrat" pitchFamily="2" charset="77"/>
              <a:cs typeface="Cordia New" panose="020B0304020202020204" pitchFamily="34" charset="-34"/>
            </a:endParaRPr>
          </a:p>
        </p:txBody>
      </p:sp>
    </p:spTree>
    <p:extLst>
      <p:ext uri="{BB962C8B-B14F-4D97-AF65-F5344CB8AC3E}">
        <p14:creationId xmlns:p14="http://schemas.microsoft.com/office/powerpoint/2010/main" val="19338116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1034A7A-CF12-E649-B222-FCE79C1BD897}"/>
              </a:ext>
            </a:extLst>
          </p:cNvPr>
          <p:cNvPicPr>
            <a:picLocks noChangeAspect="1"/>
          </p:cNvPicPr>
          <p:nvPr>
            <p:custDataLst>
              <p:tags r:id="rId1"/>
            </p:custDataLst>
          </p:nvPr>
        </p:nvPicPr>
        <p:blipFill>
          <a:blip r:embed="rId19"/>
          <a:stretch>
            <a:fillRect/>
          </a:stretch>
        </p:blipFill>
        <p:spPr>
          <a:xfrm>
            <a:off x="-1" y="-1"/>
            <a:ext cx="12191999" cy="6857999"/>
          </a:xfrm>
          <a:prstGeom prst="rect">
            <a:avLst/>
          </a:prstGeom>
          <a:solidFill>
            <a:srgbClr val="4B3281"/>
          </a:solidFill>
        </p:spPr>
      </p:pic>
      <p:sp>
        <p:nvSpPr>
          <p:cNvPr id="60" name="Rectangle 59">
            <a:extLst>
              <a:ext uri="{FF2B5EF4-FFF2-40B4-BE49-F238E27FC236}">
                <a16:creationId xmlns:a16="http://schemas.microsoft.com/office/drawing/2014/main" id="{79AC250B-4D6F-AB47-87D8-DEA9886E8A64}"/>
              </a:ext>
            </a:extLst>
          </p:cNvPr>
          <p:cNvSpPr/>
          <p:nvPr>
            <p:custDataLst>
              <p:tags r:id="rId2"/>
            </p:custDataLst>
          </p:nvPr>
        </p:nvSpPr>
        <p:spPr>
          <a:xfrm>
            <a:off x="572954" y="1065561"/>
            <a:ext cx="3061654" cy="1188415"/>
          </a:xfrm>
          <a:prstGeom prst="rect">
            <a:avLst/>
          </a:prstGeom>
        </p:spPr>
        <p:txBody>
          <a:bodyPr wrap="square">
            <a:spAutoFit/>
          </a:bodyPr>
          <a:lstStyle/>
          <a:p>
            <a:r>
              <a:rPr lang="en-CA" sz="3599" b="1" cap="all">
                <a:solidFill>
                  <a:schemeClr val="bg1"/>
                </a:solidFill>
                <a:latin typeface="Montserrat" pitchFamily="2" charset="77"/>
                <a:ea typeface="Times New Roman" panose="02020603050405020304" pitchFamily="18" charset="0"/>
                <a:cs typeface="Cordia New"/>
              </a:rPr>
              <a:t> TABLE DES </a:t>
            </a:r>
            <a:br>
              <a:rPr lang="en-CA" sz="3599" b="1" cap="all">
                <a:solidFill>
                  <a:schemeClr val="bg1"/>
                </a:solidFill>
                <a:latin typeface="Montserrat" pitchFamily="2" charset="77"/>
                <a:ea typeface="Times New Roman" panose="02020603050405020304" pitchFamily="18" charset="0"/>
                <a:cs typeface="Cordia New"/>
              </a:rPr>
            </a:br>
            <a:r>
              <a:rPr lang="en-CA" sz="3599" b="1" cap="all">
                <a:solidFill>
                  <a:schemeClr val="bg1"/>
                </a:solidFill>
                <a:latin typeface="Montserrat" pitchFamily="2" charset="77"/>
                <a:ea typeface="Times New Roman" panose="02020603050405020304" pitchFamily="18" charset="0"/>
                <a:cs typeface="Cordia New"/>
              </a:rPr>
              <a:t>MATIÈRES</a:t>
            </a:r>
            <a:endParaRPr lang="en-CA" sz="4399" b="1" cap="all">
              <a:solidFill>
                <a:schemeClr val="bg1"/>
              </a:solidFill>
              <a:latin typeface="Montserrat Light" pitchFamily="2" charset="77"/>
              <a:ea typeface="Times New Roman" panose="02020603050405020304" pitchFamily="18" charset="0"/>
              <a:cs typeface="Cordia New"/>
            </a:endParaRPr>
          </a:p>
        </p:txBody>
      </p:sp>
      <p:sp>
        <p:nvSpPr>
          <p:cNvPr id="69" name="TextBox 68">
            <a:extLst>
              <a:ext uri="{FF2B5EF4-FFF2-40B4-BE49-F238E27FC236}">
                <a16:creationId xmlns:a16="http://schemas.microsoft.com/office/drawing/2014/main" id="{1852EE08-BBE0-6745-9411-B6AB48C0D564}"/>
              </a:ext>
            </a:extLst>
          </p:cNvPr>
          <p:cNvSpPr txBox="1"/>
          <p:nvPr>
            <p:custDataLst>
              <p:tags r:id="rId3"/>
            </p:custDataLst>
          </p:nvPr>
        </p:nvSpPr>
        <p:spPr>
          <a:xfrm>
            <a:off x="4159142" y="1165467"/>
            <a:ext cx="5930521" cy="3017520"/>
          </a:xfrm>
          <a:prstGeom prst="rect">
            <a:avLst/>
          </a:prstGeom>
          <a:noFill/>
        </p:spPr>
        <p:txBody>
          <a:bodyPr wrap="square" rtlCol="0">
            <a:spAutoFit/>
          </a:bodyPr>
          <a:lstStyle/>
          <a:p>
            <a:r>
              <a:rPr lang="en-US" sz="1200" b="1">
                <a:solidFill>
                  <a:schemeClr val="bg1"/>
                </a:solidFill>
                <a:latin typeface="Montserrat Medium" panose="00000600000000000000" pitchFamily="2" charset="0"/>
              </a:rPr>
              <a:t>OBJECTIF DE LA RECHERCHE </a:t>
            </a:r>
            <a:br>
              <a:rPr lang="en-US" sz="1200" b="1">
                <a:solidFill>
                  <a:schemeClr val="bg1"/>
                </a:solidFill>
                <a:latin typeface="Montserrat Medium" panose="00000600000000000000" pitchFamily="2" charset="0"/>
              </a:rPr>
            </a:br>
            <a:br>
              <a:rPr lang="en-US" sz="1200" b="1">
                <a:solidFill>
                  <a:schemeClr val="bg1"/>
                </a:solidFill>
                <a:latin typeface="Montserrat Medium" panose="00000600000000000000" pitchFamily="2" charset="0"/>
              </a:rPr>
            </a:br>
            <a:r>
              <a:rPr lang="en-US" sz="1200" b="1">
                <a:solidFill>
                  <a:schemeClr val="bg1"/>
                </a:solidFill>
                <a:latin typeface="Montserrat Medium" panose="00000600000000000000" pitchFamily="2" charset="0"/>
              </a:rPr>
              <a:t>MÉTHODES DE RECHERCHE</a:t>
            </a:r>
          </a:p>
          <a:p>
            <a:br>
              <a:rPr lang="en-US" sz="1200" b="1">
                <a:solidFill>
                  <a:schemeClr val="bg1"/>
                </a:solidFill>
                <a:latin typeface="Montserrat Medium" panose="00000600000000000000" pitchFamily="2" charset="0"/>
              </a:rPr>
            </a:br>
            <a:r>
              <a:rPr lang="en-US" sz="1200" b="1">
                <a:solidFill>
                  <a:schemeClr val="bg1"/>
                </a:solidFill>
                <a:latin typeface="Montserrat Medium" panose="00000600000000000000" pitchFamily="2" charset="0"/>
              </a:rPr>
              <a:t>PROFIL DES RÉPONDANTS</a:t>
            </a:r>
          </a:p>
          <a:p>
            <a:endParaRPr lang="en-US" sz="1200" b="1">
              <a:solidFill>
                <a:schemeClr val="bg1"/>
              </a:solidFill>
              <a:latin typeface="Montserrat Medium" panose="00000600000000000000" pitchFamily="2" charset="0"/>
            </a:endParaRPr>
          </a:p>
          <a:p>
            <a:r>
              <a:rPr lang="en-US" sz="1200" b="1">
                <a:solidFill>
                  <a:schemeClr val="bg1"/>
                </a:solidFill>
                <a:latin typeface="Montserrat Medium" panose="00000600000000000000" pitchFamily="2" charset="0"/>
              </a:rPr>
              <a:t>SOMMAIRE</a:t>
            </a:r>
          </a:p>
          <a:p>
            <a:endParaRPr lang="en-US" sz="1200" b="1">
              <a:solidFill>
                <a:schemeClr val="bg1"/>
              </a:solidFill>
              <a:latin typeface="Montserrat Medium" panose="00000600000000000000" pitchFamily="2" charset="0"/>
            </a:endParaRPr>
          </a:p>
          <a:p>
            <a:r>
              <a:rPr lang="en-US" sz="1200" b="1">
                <a:solidFill>
                  <a:schemeClr val="bg1"/>
                </a:solidFill>
                <a:latin typeface="Montserrat Medium" panose="00000600000000000000" pitchFamily="2" charset="0"/>
              </a:rPr>
              <a:t>PERCEPTIONS DES CATASTROPHES</a:t>
            </a:r>
          </a:p>
          <a:p>
            <a:pPr lvl="1"/>
            <a:endParaRPr lang="en-US" sz="1200" b="1" i="1">
              <a:solidFill>
                <a:schemeClr val="bg1"/>
              </a:solidFill>
              <a:latin typeface="Montserrat" pitchFamily="2" charset="77"/>
            </a:endParaRPr>
          </a:p>
          <a:p>
            <a:r>
              <a:rPr lang="en-US" sz="1200" b="1">
                <a:solidFill>
                  <a:schemeClr val="bg1"/>
                </a:solidFill>
                <a:latin typeface="Montserrat Medium" panose="00000600000000000000" pitchFamily="2" charset="0"/>
              </a:rPr>
              <a:t>PRÉPARATION AUX DÉSASTRES</a:t>
            </a:r>
          </a:p>
          <a:p>
            <a:r>
              <a:rPr lang="en-US" sz="1200" b="1" i="1">
                <a:solidFill>
                  <a:schemeClr val="bg1"/>
                </a:solidFill>
                <a:latin typeface="Montserrat Medium" panose="00000600000000000000" pitchFamily="2" charset="0"/>
              </a:rPr>
              <a:t> </a:t>
            </a:r>
            <a:r>
              <a:rPr lang="en-US" sz="1200" b="1">
                <a:solidFill>
                  <a:schemeClr val="bg1"/>
                </a:solidFill>
                <a:latin typeface="Montserrat Medium" panose="00000600000000000000" pitchFamily="2" charset="0"/>
              </a:rPr>
              <a:t> </a:t>
            </a:r>
          </a:p>
          <a:p>
            <a:r>
              <a:rPr lang="en-US" sz="1200" b="1">
                <a:solidFill>
                  <a:schemeClr val="bg1"/>
                </a:solidFill>
                <a:latin typeface="Montserrat Medium" panose="00000600000000000000" pitchFamily="2" charset="0"/>
              </a:rPr>
              <a:t>PROFILS DE LOGEMENT</a:t>
            </a:r>
          </a:p>
          <a:p>
            <a:endParaRPr lang="en-US" sz="1200" b="1">
              <a:solidFill>
                <a:schemeClr val="bg1"/>
              </a:solidFill>
              <a:latin typeface="Montserrat Medium" panose="00000600000000000000" pitchFamily="2" charset="0"/>
            </a:endParaRPr>
          </a:p>
          <a:p>
            <a:r>
              <a:rPr lang="en-US" sz="1200" b="1">
                <a:solidFill>
                  <a:schemeClr val="bg1"/>
                </a:solidFill>
                <a:latin typeface="Montserrat Medium" panose="00000600000000000000" pitchFamily="2" charset="0"/>
              </a:rPr>
              <a:t>PRÉFÉRENCES DE COMMUNICATION</a:t>
            </a:r>
            <a:endParaRPr lang="en-US" sz="1200" b="1">
              <a:solidFill>
                <a:schemeClr val="bg1"/>
              </a:solidFill>
              <a:latin typeface="Montserrat ExtraLight" pitchFamily="2" charset="77"/>
            </a:endParaRPr>
          </a:p>
          <a:p>
            <a:endParaRPr lang="en-US" sz="1200" b="1">
              <a:solidFill>
                <a:schemeClr val="bg1"/>
              </a:solidFill>
              <a:latin typeface="Montserrat ExtraLight" pitchFamily="2" charset="77"/>
            </a:endParaRPr>
          </a:p>
        </p:txBody>
      </p:sp>
      <p:sp>
        <p:nvSpPr>
          <p:cNvPr id="70" name="TextBox 69">
            <a:extLst>
              <a:ext uri="{FF2B5EF4-FFF2-40B4-BE49-F238E27FC236}">
                <a16:creationId xmlns:a16="http://schemas.microsoft.com/office/drawing/2014/main" id="{4A9823DE-E6A8-4847-AAD8-5B37803972CA}"/>
              </a:ext>
            </a:extLst>
          </p:cNvPr>
          <p:cNvSpPr txBox="1"/>
          <p:nvPr>
            <p:custDataLst>
              <p:tags r:id="rId4"/>
            </p:custDataLst>
          </p:nvPr>
        </p:nvSpPr>
        <p:spPr>
          <a:xfrm>
            <a:off x="11292418" y="1158931"/>
            <a:ext cx="504606" cy="2862322"/>
          </a:xfrm>
          <a:prstGeom prst="rect">
            <a:avLst/>
          </a:prstGeom>
          <a:noFill/>
        </p:spPr>
        <p:txBody>
          <a:bodyPr wrap="square" rtlCol="0">
            <a:spAutoFit/>
          </a:bodyPr>
          <a:lstStyle/>
          <a:p>
            <a:r>
              <a:rPr lang="en-US" sz="1200">
                <a:solidFill>
                  <a:schemeClr val="bg1"/>
                </a:solidFill>
                <a:latin typeface="Montserrat Light" pitchFamily="2" charset="77"/>
              </a:rPr>
              <a:t>3</a:t>
            </a:r>
          </a:p>
          <a:p>
            <a:endParaRPr lang="en-US" sz="1200">
              <a:solidFill>
                <a:schemeClr val="bg1"/>
              </a:solidFill>
              <a:latin typeface="Montserrat Light" pitchFamily="2" charset="77"/>
            </a:endParaRPr>
          </a:p>
          <a:p>
            <a:r>
              <a:rPr lang="en-US" sz="1200">
                <a:solidFill>
                  <a:schemeClr val="bg1"/>
                </a:solidFill>
                <a:latin typeface="Montserrat Light" pitchFamily="2" charset="77"/>
              </a:rPr>
              <a:t>4</a:t>
            </a:r>
          </a:p>
          <a:p>
            <a:endParaRPr lang="en-US" sz="1200">
              <a:solidFill>
                <a:schemeClr val="bg1"/>
              </a:solidFill>
              <a:latin typeface="Montserrat Light" pitchFamily="2" charset="77"/>
            </a:endParaRPr>
          </a:p>
          <a:p>
            <a:r>
              <a:rPr lang="en-US" sz="1200">
                <a:solidFill>
                  <a:schemeClr val="bg1"/>
                </a:solidFill>
                <a:latin typeface="Montserrat Light" pitchFamily="2" charset="77"/>
              </a:rPr>
              <a:t>5</a:t>
            </a:r>
          </a:p>
          <a:p>
            <a:endParaRPr lang="en-US" sz="1200">
              <a:solidFill>
                <a:schemeClr val="bg1"/>
              </a:solidFill>
              <a:latin typeface="Montserrat Light" pitchFamily="2" charset="77"/>
            </a:endParaRPr>
          </a:p>
          <a:p>
            <a:r>
              <a:rPr lang="en-US" sz="1200">
                <a:solidFill>
                  <a:schemeClr val="bg1"/>
                </a:solidFill>
                <a:latin typeface="Montserrat Light" pitchFamily="2" charset="77"/>
              </a:rPr>
              <a:t>6</a:t>
            </a:r>
          </a:p>
          <a:p>
            <a:endParaRPr lang="en-US" sz="1200">
              <a:solidFill>
                <a:schemeClr val="bg1"/>
              </a:solidFill>
              <a:latin typeface="Montserrat Light" pitchFamily="2" charset="77"/>
            </a:endParaRPr>
          </a:p>
          <a:p>
            <a:r>
              <a:rPr lang="en-US" sz="1200">
                <a:solidFill>
                  <a:schemeClr val="bg1"/>
                </a:solidFill>
                <a:latin typeface="Montserrat Light" pitchFamily="2" charset="77"/>
              </a:rPr>
              <a:t>9</a:t>
            </a:r>
            <a:br>
              <a:rPr lang="en-US" sz="1200">
                <a:solidFill>
                  <a:schemeClr val="bg1"/>
                </a:solidFill>
                <a:latin typeface="Montserrat Light" pitchFamily="2" charset="77"/>
              </a:rPr>
            </a:br>
            <a:br>
              <a:rPr lang="en-US" sz="1200">
                <a:solidFill>
                  <a:schemeClr val="bg1"/>
                </a:solidFill>
                <a:latin typeface="Montserrat Light" pitchFamily="2" charset="77"/>
              </a:rPr>
            </a:br>
            <a:r>
              <a:rPr lang="en-US" sz="1200">
                <a:solidFill>
                  <a:schemeClr val="bg1"/>
                </a:solidFill>
                <a:latin typeface="Montserrat Light" pitchFamily="2" charset="77"/>
              </a:rPr>
              <a:t>17</a:t>
            </a:r>
          </a:p>
          <a:p>
            <a:endParaRPr lang="en-US" sz="1200">
              <a:solidFill>
                <a:schemeClr val="bg1"/>
              </a:solidFill>
              <a:latin typeface="Montserrat Light" pitchFamily="2" charset="77"/>
            </a:endParaRPr>
          </a:p>
          <a:p>
            <a:r>
              <a:rPr lang="en-US" sz="1200">
                <a:solidFill>
                  <a:schemeClr val="bg1"/>
                </a:solidFill>
                <a:latin typeface="Montserrat Light" pitchFamily="2" charset="77"/>
              </a:rPr>
              <a:t>29</a:t>
            </a:r>
          </a:p>
          <a:p>
            <a:endParaRPr lang="en-US" sz="1200">
              <a:solidFill>
                <a:schemeClr val="bg1"/>
              </a:solidFill>
              <a:latin typeface="Montserrat Light" pitchFamily="2" charset="77"/>
            </a:endParaRPr>
          </a:p>
          <a:p>
            <a:r>
              <a:rPr lang="en-US" sz="1200">
                <a:solidFill>
                  <a:schemeClr val="bg1"/>
                </a:solidFill>
                <a:latin typeface="Montserrat Light" pitchFamily="2" charset="77"/>
              </a:rPr>
              <a:t>33</a:t>
            </a:r>
          </a:p>
        </p:txBody>
      </p:sp>
      <p:sp>
        <p:nvSpPr>
          <p:cNvPr id="24" name="TextBox 23">
            <a:extLst>
              <a:ext uri="{FF2B5EF4-FFF2-40B4-BE49-F238E27FC236}">
                <a16:creationId xmlns:a16="http://schemas.microsoft.com/office/drawing/2014/main" id="{71944832-1646-9D4F-AF7B-5BD23F255951}"/>
              </a:ext>
            </a:extLst>
          </p:cNvPr>
          <p:cNvSpPr txBox="1"/>
          <p:nvPr>
            <p:custDataLst>
              <p:tags r:id="rId5"/>
            </p:custDataLst>
          </p:nvPr>
        </p:nvSpPr>
        <p:spPr>
          <a:xfrm>
            <a:off x="557187" y="6229594"/>
            <a:ext cx="8111552" cy="198120"/>
          </a:xfrm>
          <a:prstGeom prst="rect">
            <a:avLst/>
          </a:prstGeom>
          <a:noFill/>
        </p:spPr>
        <p:txBody>
          <a:bodyPr wrap="square" rtlCol="0" anchor="t">
            <a:spAutoFit/>
          </a:bodyPr>
          <a:lstStyle/>
          <a:p>
            <a:r>
              <a:rPr lang="en-US" sz="700">
                <a:solidFill>
                  <a:schemeClr val="bg1">
                    <a:lumMod val="65000"/>
                  </a:schemeClr>
                </a:solidFill>
                <a:latin typeface="Montserrat"/>
              </a:rPr>
              <a:t>PERSPECTIVES ATTRIBUABLES À : ENVIRONICS RESEARCH</a:t>
            </a:r>
            <a:endParaRPr lang="en-US" sz="700" cap="all">
              <a:solidFill>
                <a:schemeClr val="bg1">
                  <a:lumMod val="65000"/>
                </a:schemeClr>
              </a:solidFill>
              <a:latin typeface="Montserrat"/>
              <a:cs typeface="Cordia New"/>
            </a:endParaRPr>
          </a:p>
        </p:txBody>
      </p:sp>
      <p:sp>
        <p:nvSpPr>
          <p:cNvPr id="26" name="TextBox 25">
            <a:extLst>
              <a:ext uri="{FF2B5EF4-FFF2-40B4-BE49-F238E27FC236}">
                <a16:creationId xmlns:a16="http://schemas.microsoft.com/office/drawing/2014/main" id="{7EA87CD9-63C5-5245-AE8F-B1A39321BEF1}"/>
              </a:ext>
            </a:extLst>
          </p:cNvPr>
          <p:cNvSpPr txBox="1"/>
          <p:nvPr>
            <p:custDataLst>
              <p:tags r:id="rId6"/>
            </p:custDataLst>
          </p:nvPr>
        </p:nvSpPr>
        <p:spPr>
          <a:xfrm>
            <a:off x="557187" y="6058438"/>
            <a:ext cx="5314878" cy="213360"/>
          </a:xfrm>
          <a:prstGeom prst="rect">
            <a:avLst/>
          </a:prstGeom>
          <a:noFill/>
        </p:spPr>
        <p:txBody>
          <a:bodyPr wrap="square" rtlCol="0">
            <a:spAutoFit/>
          </a:bodyPr>
          <a:lstStyle/>
          <a:p>
            <a:r>
              <a:rPr lang="en-US" sz="800" b="1" dirty="0">
                <a:solidFill>
                  <a:schemeClr val="bg1">
                    <a:lumMod val="75000"/>
                  </a:schemeClr>
                </a:solidFill>
                <a:latin typeface="Montserrat" pitchFamily="2" charset="77"/>
              </a:rPr>
              <a:t>AFAC | ENQUÊTE SUR LA RÉSILIENCE INCLUSIVE 2023</a:t>
            </a:r>
            <a:endParaRPr lang="en-US" sz="800" dirty="0">
              <a:solidFill>
                <a:schemeClr val="bg1">
                  <a:lumMod val="75000"/>
                </a:schemeClr>
              </a:solidFill>
              <a:latin typeface="Montserrat" pitchFamily="2" charset="77"/>
            </a:endParaRPr>
          </a:p>
        </p:txBody>
      </p:sp>
      <p:pic>
        <p:nvPicPr>
          <p:cNvPr id="23" name="Picture 22" descr="A picture containing drawing&#10;&#10;Description automatically generated">
            <a:extLst>
              <a:ext uri="{FF2B5EF4-FFF2-40B4-BE49-F238E27FC236}">
                <a16:creationId xmlns:a16="http://schemas.microsoft.com/office/drawing/2014/main" id="{EA71E449-9EA4-164D-B33B-6851FAD206A0}"/>
              </a:ext>
            </a:extLst>
          </p:cNvPr>
          <p:cNvPicPr>
            <a:picLocks noChangeAspect="1"/>
          </p:cNvPicPr>
          <p:nvPr>
            <p:custDataLst>
              <p:tags r:id="rId7"/>
            </p:custDataLst>
          </p:nvPr>
        </p:nvPicPr>
        <p:blipFill>
          <a:blip r:embed="rId20">
            <a:extLst>
              <a:ext uri="{28A0092B-C50C-407E-A947-70E740481C1C}">
                <a14:useLocalDpi xmlns:a14="http://schemas.microsoft.com/office/drawing/2010/main"/>
              </a:ext>
            </a:extLst>
          </a:blip>
          <a:stretch>
            <a:fillRect/>
          </a:stretch>
        </p:blipFill>
        <p:spPr>
          <a:xfrm>
            <a:off x="10462345" y="6095939"/>
            <a:ext cx="1082376" cy="206167"/>
          </a:xfrm>
          <a:prstGeom prst="rect">
            <a:avLst/>
          </a:prstGeom>
        </p:spPr>
      </p:pic>
      <p:sp>
        <p:nvSpPr>
          <p:cNvPr id="31" name="Slide Number Placeholder 6">
            <a:extLst>
              <a:ext uri="{FF2B5EF4-FFF2-40B4-BE49-F238E27FC236}">
                <a16:creationId xmlns:a16="http://schemas.microsoft.com/office/drawing/2014/main" id="{A728F61E-76A8-C544-9786-B084DC2775AF}"/>
              </a:ext>
            </a:extLst>
          </p:cNvPr>
          <p:cNvSpPr>
            <a:spLocks noGrp="1"/>
          </p:cNvSpPr>
          <p:nvPr>
            <p:ph type="sldNum" sz="quarter" idx="12"/>
            <p:custDataLst>
              <p:tags r:id="rId8"/>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2</a:t>
            </a:fld>
            <a:r>
              <a:rPr lang="en-US" dirty="0">
                <a:latin typeface="Montserrat" pitchFamily="2" charset="77"/>
              </a:rPr>
              <a:t>      </a:t>
            </a:r>
            <a:r>
              <a:rPr lang="en-US" sz="1400" dirty="0">
                <a:solidFill>
                  <a:schemeClr val="bg1">
                    <a:lumMod val="85000"/>
                  </a:schemeClr>
                </a:solidFill>
                <a:latin typeface="Montserrat" pitchFamily="2" charset="77"/>
              </a:rPr>
              <a:t>|</a:t>
            </a:r>
            <a:endParaRPr lang="en-US" dirty="0">
              <a:solidFill>
                <a:schemeClr val="bg1">
                  <a:lumMod val="85000"/>
                </a:schemeClr>
              </a:solidFill>
              <a:latin typeface="Montserrat" pitchFamily="2" charset="77"/>
            </a:endParaRPr>
          </a:p>
        </p:txBody>
      </p:sp>
      <p:cxnSp>
        <p:nvCxnSpPr>
          <p:cNvPr id="171" name="Straight Connector 170">
            <a:extLst>
              <a:ext uri="{FF2B5EF4-FFF2-40B4-BE49-F238E27FC236}">
                <a16:creationId xmlns:a16="http://schemas.microsoft.com/office/drawing/2014/main" id="{EEEF4097-3E1B-AA4D-8C02-09B3567284B3}"/>
              </a:ext>
            </a:extLst>
          </p:cNvPr>
          <p:cNvCxnSpPr/>
          <p:nvPr>
            <p:custDataLst>
              <p:tags r:id="rId9"/>
            </p:custDataLst>
          </p:nvPr>
        </p:nvCxnSpPr>
        <p:spPr>
          <a:xfrm>
            <a:off x="6096000" y="1319483"/>
            <a:ext cx="5196418" cy="0"/>
          </a:xfrm>
          <a:prstGeom prst="line">
            <a:avLst/>
          </a:prstGeom>
          <a:ln>
            <a:solidFill>
              <a:srgbClr val="C693DF"/>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985B7C-D3A9-4FB4-8771-4F1A942C3700}"/>
              </a:ext>
            </a:extLst>
          </p:cNvPr>
          <p:cNvCxnSpPr/>
          <p:nvPr>
            <p:custDataLst>
              <p:tags r:id="rId10"/>
            </p:custDataLst>
          </p:nvPr>
        </p:nvCxnSpPr>
        <p:spPr>
          <a:xfrm>
            <a:off x="5090160" y="2427080"/>
            <a:ext cx="6202258" cy="0"/>
          </a:xfrm>
          <a:prstGeom prst="line">
            <a:avLst/>
          </a:prstGeom>
          <a:ln>
            <a:solidFill>
              <a:srgbClr val="C693DF"/>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42B6F3-9E25-45AA-9DDB-78927E5E4620}"/>
              </a:ext>
            </a:extLst>
          </p:cNvPr>
          <p:cNvCxnSpPr/>
          <p:nvPr>
            <p:custDataLst>
              <p:tags r:id="rId11"/>
            </p:custDataLst>
          </p:nvPr>
        </p:nvCxnSpPr>
        <p:spPr>
          <a:xfrm>
            <a:off x="6177280" y="2067142"/>
            <a:ext cx="5115138" cy="0"/>
          </a:xfrm>
          <a:prstGeom prst="line">
            <a:avLst/>
          </a:prstGeom>
          <a:ln>
            <a:solidFill>
              <a:srgbClr val="C693DF"/>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43A95A-44EB-6345-A32D-960BC878B05B}"/>
              </a:ext>
            </a:extLst>
          </p:cNvPr>
          <p:cNvCxnSpPr/>
          <p:nvPr>
            <p:custDataLst>
              <p:tags r:id="rId12"/>
            </p:custDataLst>
          </p:nvPr>
        </p:nvCxnSpPr>
        <p:spPr>
          <a:xfrm>
            <a:off x="6604000" y="2794865"/>
            <a:ext cx="4656569" cy="0"/>
          </a:xfrm>
          <a:prstGeom prst="line">
            <a:avLst/>
          </a:prstGeom>
          <a:ln>
            <a:solidFill>
              <a:srgbClr val="C693DF"/>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7FDA43-2FE8-9448-9F12-F5B5759E52D8}"/>
              </a:ext>
            </a:extLst>
          </p:cNvPr>
          <p:cNvCxnSpPr/>
          <p:nvPr>
            <p:custDataLst>
              <p:tags r:id="rId13"/>
            </p:custDataLst>
          </p:nvPr>
        </p:nvCxnSpPr>
        <p:spPr>
          <a:xfrm>
            <a:off x="5613400" y="1679622"/>
            <a:ext cx="5679018" cy="0"/>
          </a:xfrm>
          <a:prstGeom prst="line">
            <a:avLst/>
          </a:prstGeom>
          <a:ln>
            <a:solidFill>
              <a:srgbClr val="C693DF"/>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BAC7141-48BA-BA4C-AB56-EE6F67F9DED2}"/>
              </a:ext>
            </a:extLst>
          </p:cNvPr>
          <p:cNvCxnSpPr/>
          <p:nvPr>
            <p:custDataLst>
              <p:tags r:id="rId14"/>
            </p:custDataLst>
          </p:nvPr>
        </p:nvCxnSpPr>
        <p:spPr>
          <a:xfrm>
            <a:off x="6421120" y="3171346"/>
            <a:ext cx="4832346" cy="0"/>
          </a:xfrm>
          <a:prstGeom prst="line">
            <a:avLst/>
          </a:prstGeom>
          <a:ln>
            <a:solidFill>
              <a:srgbClr val="C693DF"/>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BBDA102-27CE-929F-465B-62920353842C}"/>
              </a:ext>
            </a:extLst>
          </p:cNvPr>
          <p:cNvCxnSpPr/>
          <p:nvPr>
            <p:custDataLst>
              <p:tags r:id="rId15"/>
            </p:custDataLst>
          </p:nvPr>
        </p:nvCxnSpPr>
        <p:spPr>
          <a:xfrm>
            <a:off x="6057048" y="3532877"/>
            <a:ext cx="5196418" cy="0"/>
          </a:xfrm>
          <a:prstGeom prst="line">
            <a:avLst/>
          </a:prstGeom>
          <a:ln>
            <a:solidFill>
              <a:srgbClr val="C693DF"/>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900843-D397-7E60-4B15-64F6EEF8E97E}"/>
              </a:ext>
            </a:extLst>
          </p:cNvPr>
          <p:cNvCxnSpPr/>
          <p:nvPr>
            <p:custDataLst>
              <p:tags r:id="rId16"/>
            </p:custDataLst>
          </p:nvPr>
        </p:nvCxnSpPr>
        <p:spPr>
          <a:xfrm>
            <a:off x="6959600" y="3918957"/>
            <a:ext cx="4300969" cy="0"/>
          </a:xfrm>
          <a:prstGeom prst="line">
            <a:avLst/>
          </a:prstGeom>
          <a:ln>
            <a:solidFill>
              <a:srgbClr val="C693D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25901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322601"/>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500" dirty="0">
                <a:solidFill>
                  <a:srgbClr val="210544"/>
                </a:solidFill>
                <a:latin typeface="Montserrat Light" pitchFamily="2" charset="77"/>
                <a:ea typeface="Times New Roman" panose="02020603050405020304" pitchFamily="18" charset="0"/>
                <a:cs typeface="Cordia New"/>
              </a:rPr>
              <a:t>Préparation | </a:t>
            </a:r>
            <a:r>
              <a:rPr lang="fr-CA" sz="2500" b="1" dirty="0">
                <a:solidFill>
                  <a:srgbClr val="210544"/>
                </a:solidFill>
                <a:latin typeface="Montserrat" panose="00000500000000000000" pitchFamily="2" charset="0"/>
                <a:ea typeface="Times New Roman" panose="02020603050405020304" pitchFamily="18" charset="0"/>
                <a:cs typeface="Cordia New"/>
              </a:rPr>
              <a:t>Préparation aux catastrophes au cours de l’année écoulée</a:t>
            </a:r>
            <a:endParaRPr lang="fr-CA" sz="25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848195"/>
            <a:ext cx="10988858" cy="692497"/>
          </a:xfrm>
          <a:prstGeom prst="rect">
            <a:avLst/>
          </a:prstGeom>
          <a:noFill/>
        </p:spPr>
        <p:txBody>
          <a:bodyPr wrap="square" rtlCol="0">
            <a:spAutoFit/>
          </a:bodyPr>
          <a:lstStyle/>
          <a:p>
            <a:pPr algn="just"/>
            <a:r>
              <a:rPr lang="fr-CA" sz="1300" dirty="0">
                <a:solidFill>
                  <a:schemeClr val="tx1">
                    <a:lumMod val="75000"/>
                    <a:lumOff val="25000"/>
                  </a:schemeClr>
                </a:solidFill>
                <a:latin typeface="Montserrat" pitchFamily="2" charset="77"/>
                <a:cs typeface="Cordia New" panose="020B0304020202020204" pitchFamily="34" charset="-34"/>
              </a:rPr>
              <a:t>La plupart des répondants disent qu’ils sont restés au courant des conditions météorologiques et d’autres avis au cours de la dernière année, mais seules des minorités ont pris d’autres mesures de préparation aux catastrophes, comme en apprendre davantage sur les risques ou préparer une trousse d’urgence.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fr-CA" sz="1100" smtClean="0">
                <a:solidFill>
                  <a:schemeClr val="bg1">
                    <a:lumMod val="85000"/>
                  </a:schemeClr>
                </a:solidFill>
                <a:latin typeface="Montserrat" pitchFamily="2" charset="77"/>
              </a:rPr>
              <a:t>20</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583487"/>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1">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1692381"/>
            <a:ext cx="10988858" cy="4470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Q30	Au cours de la dernière année, les membres de votre ménage et vous-même avez-vous pris l’une des mesures de préparation aux catastrophes suivantes? (Plusieurs réponses permises)</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3966926489"/>
              </p:ext>
            </p:extLst>
          </p:nvPr>
        </p:nvGraphicFramePr>
        <p:xfrm>
          <a:off x="1678754" y="2254956"/>
          <a:ext cx="8743075" cy="380348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6487644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54579"/>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Préparation | </a:t>
            </a:r>
            <a:r>
              <a:rPr lang="fr-CA" sz="2800" b="1" dirty="0">
                <a:solidFill>
                  <a:srgbClr val="210544"/>
                </a:solidFill>
                <a:latin typeface="Montserrat" panose="00000500000000000000" pitchFamily="2" charset="0"/>
                <a:ea typeface="Times New Roman" panose="02020603050405020304" pitchFamily="18" charset="0"/>
                <a:cs typeface="Cordia New"/>
              </a:rPr>
              <a:t>Obstacles à la préparation aux catastrophes</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980173"/>
            <a:ext cx="10988858" cy="518160"/>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Les obstacles les plus largement signalés à la préparation aux catastrophes sont le manque d’argent et le manque de connaissance sur les raisons et la façon dont ils doivent se préparer.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fr-CA" sz="1100" smtClean="0">
                <a:solidFill>
                  <a:schemeClr val="bg1">
                    <a:lumMod val="85000"/>
                  </a:schemeClr>
                </a:solidFill>
                <a:latin typeface="Montserrat" pitchFamily="2" charset="77"/>
              </a:rPr>
              <a:t>21</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583487"/>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1">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1692381"/>
            <a:ext cx="10988858" cy="2692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Q31	L’un des éléments suivants vous a-t-il déjà empêché de prendre des mesures de préparation aux catastrophes? (Plusieurs réponses permises)</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1777203128"/>
              </p:ext>
            </p:extLst>
          </p:nvPr>
        </p:nvGraphicFramePr>
        <p:xfrm>
          <a:off x="0" y="2180139"/>
          <a:ext cx="12191999" cy="380348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6883509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32843"/>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dirty="0" err="1">
                <a:solidFill>
                  <a:srgbClr val="210544"/>
                </a:solidFill>
                <a:latin typeface="Montserrat Light" pitchFamily="2" charset="77"/>
                <a:ea typeface="Times New Roman" panose="02020603050405020304" pitchFamily="18" charset="0"/>
                <a:cs typeface="Cordia New"/>
              </a:rPr>
              <a:t>Préparation</a:t>
            </a:r>
            <a:r>
              <a:rPr lang="en-CA" sz="2800" dirty="0">
                <a:solidFill>
                  <a:srgbClr val="210544"/>
                </a:solidFill>
                <a:latin typeface="Montserrat Light" pitchFamily="2" charset="77"/>
                <a:ea typeface="Times New Roman" panose="02020603050405020304" pitchFamily="18" charset="0"/>
                <a:cs typeface="Cordia New"/>
              </a:rPr>
              <a:t> | </a:t>
            </a:r>
            <a:r>
              <a:rPr lang="en-CA" sz="2800" b="1" dirty="0" err="1">
                <a:solidFill>
                  <a:srgbClr val="210544"/>
                </a:solidFill>
                <a:latin typeface="Montserrat" panose="00000500000000000000" pitchFamily="2" charset="0"/>
                <a:ea typeface="Times New Roman" panose="02020603050405020304" pitchFamily="18" charset="0"/>
                <a:cs typeface="Cordia New"/>
              </a:rPr>
              <a:t>Changement</a:t>
            </a:r>
            <a:r>
              <a:rPr lang="en-CA" sz="2800" b="1" dirty="0">
                <a:solidFill>
                  <a:srgbClr val="210544"/>
                </a:solidFill>
                <a:latin typeface="Montserrat" panose="00000500000000000000" pitchFamily="2" charset="0"/>
                <a:ea typeface="Times New Roman" panose="02020603050405020304" pitchFamily="18" charset="0"/>
                <a:cs typeface="Cordia New"/>
              </a:rPr>
              <a:t> </a:t>
            </a:r>
            <a:r>
              <a:rPr lang="en-CA" sz="2800" b="1" dirty="0" err="1">
                <a:solidFill>
                  <a:srgbClr val="210544"/>
                </a:solidFill>
                <a:latin typeface="Montserrat" panose="00000500000000000000" pitchFamily="2" charset="0"/>
                <a:ea typeface="Times New Roman" panose="02020603050405020304" pitchFamily="18" charset="0"/>
                <a:cs typeface="Cordia New"/>
              </a:rPr>
              <a:t>dans</a:t>
            </a:r>
            <a:r>
              <a:rPr lang="en-CA" sz="2800" b="1" dirty="0">
                <a:solidFill>
                  <a:srgbClr val="210544"/>
                </a:solidFill>
                <a:latin typeface="Montserrat" panose="00000500000000000000" pitchFamily="2" charset="0"/>
                <a:ea typeface="Times New Roman" panose="02020603050405020304" pitchFamily="18" charset="0"/>
                <a:cs typeface="Cordia New"/>
              </a:rPr>
              <a:t> la </a:t>
            </a:r>
            <a:r>
              <a:rPr lang="en-CA" sz="2800" b="1" dirty="0" err="1">
                <a:solidFill>
                  <a:srgbClr val="210544"/>
                </a:solidFill>
                <a:latin typeface="Montserrat" panose="00000500000000000000" pitchFamily="2" charset="0"/>
                <a:ea typeface="Times New Roman" panose="02020603050405020304" pitchFamily="18" charset="0"/>
                <a:cs typeface="Cordia New"/>
              </a:rPr>
              <a:t>préparation</a:t>
            </a:r>
            <a:endParaRPr lang="en-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944097"/>
            <a:ext cx="10988858" cy="518160"/>
          </a:xfrm>
          <a:prstGeom prst="rect">
            <a:avLst/>
          </a:prstGeom>
          <a:noFill/>
        </p:spPr>
        <p:txBody>
          <a:bodyPr wrap="square" rtlCol="0">
            <a:spAutoFit/>
          </a:bodyPr>
          <a:lstStyle/>
          <a:p>
            <a:pPr algn="just"/>
            <a:r>
              <a:rPr lang="en-CA" sz="1400">
                <a:solidFill>
                  <a:schemeClr val="tx1">
                    <a:lumMod val="75000"/>
                    <a:lumOff val="25000"/>
                  </a:schemeClr>
                </a:solidFill>
                <a:latin typeface="Montserrat" pitchFamily="2" charset="77"/>
                <a:cs typeface="Cordia New" panose="020B0304020202020204" pitchFamily="34" charset="-34"/>
              </a:rPr>
              <a:t>Des proportions à peu près égales de participants disent qu’ils sont plus capables (33 %) ou moins capables (27 %) de gérer une catastrophe, ou que leur capacité n’a pas changé (40 %), par rapport à l’année précédente.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22</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en-US" sz="700">
                <a:solidFill>
                  <a:schemeClr val="bg1">
                    <a:lumMod val="65000"/>
                  </a:schemeClr>
                </a:solidFill>
                <a:latin typeface="Montserrat"/>
              </a:rPr>
              <a:t>PERSPECTIVES ATTRIBUABLES À : ENVIRONICS RESEARCH</a:t>
            </a:r>
            <a:endParaRPr lang="en-US" sz="700" cap="all">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en-US" sz="800" b="1">
                <a:solidFill>
                  <a:schemeClr val="bg1">
                    <a:lumMod val="75000"/>
                  </a:schemeClr>
                </a:solidFill>
                <a:latin typeface="Montserrat" pitchFamily="2" charset="77"/>
              </a:rPr>
              <a:t>AFAC | ENQUÊTE SUR LA RÉSILIENCE INCLUSIVE 2023</a:t>
            </a:r>
            <a:endParaRPr lang="en-US" sz="80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513899"/>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4">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graphicFrame>
        <p:nvGraphicFramePr>
          <p:cNvPr id="13" name="Chart 12">
            <a:extLst>
              <a:ext uri="{FF2B5EF4-FFF2-40B4-BE49-F238E27FC236}">
                <a16:creationId xmlns:a16="http://schemas.microsoft.com/office/drawing/2014/main" id="{48DA33B2-69FF-7648-9FB8-EA63AC7E6461}"/>
              </a:ext>
            </a:extLst>
          </p:cNvPr>
          <p:cNvGraphicFramePr/>
          <p:nvPr>
            <p:custDataLst>
              <p:tags r:id="rId8"/>
            </p:custDataLst>
            <p:extLst>
              <p:ext uri="{D42A27DB-BD31-4B8C-83A1-F6EECF244321}">
                <p14:modId xmlns:p14="http://schemas.microsoft.com/office/powerpoint/2010/main" val="1028577806"/>
              </p:ext>
            </p:extLst>
          </p:nvPr>
        </p:nvGraphicFramePr>
        <p:xfrm>
          <a:off x="1523286" y="2122408"/>
          <a:ext cx="7144129" cy="3615731"/>
        </p:xfrm>
        <a:graphic>
          <a:graphicData uri="http://schemas.openxmlformats.org/drawingml/2006/chart">
            <c:chart xmlns:c="http://schemas.openxmlformats.org/drawingml/2006/chart" xmlns:r="http://schemas.openxmlformats.org/officeDocument/2006/relationships" r:id="rId15"/>
          </a:graphicData>
        </a:graphic>
      </p:graphicFrame>
      <p:sp>
        <p:nvSpPr>
          <p:cNvPr id="4" name="TextBox 1">
            <a:extLst>
              <a:ext uri="{FF2B5EF4-FFF2-40B4-BE49-F238E27FC236}">
                <a16:creationId xmlns:a16="http://schemas.microsoft.com/office/drawing/2014/main" id="{8454219B-2F2E-819E-40E9-075B86844A5A}"/>
              </a:ext>
            </a:extLst>
          </p:cNvPr>
          <p:cNvSpPr txBox="1"/>
          <p:nvPr>
            <p:custDataLst>
              <p:tags r:id="rId9"/>
            </p:custDataLst>
          </p:nvPr>
        </p:nvSpPr>
        <p:spPr>
          <a:xfrm>
            <a:off x="555863" y="1675343"/>
            <a:ext cx="10988858" cy="6248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en-US" sz="1100" i="1">
                <a:solidFill>
                  <a:schemeClr val="tx1">
                    <a:lumMod val="75000"/>
                    <a:lumOff val="25000"/>
                  </a:schemeClr>
                </a:solidFill>
                <a:latin typeface="Montserrat" pitchFamily="2" charset="77"/>
                <a:cs typeface="Cordia New" panose="020B0304020202020204" pitchFamily="34" charset="-34"/>
              </a:rPr>
              <a:t>Q32	Par rapport à l’année dernière, êtes-vous plus ou moins en mesure, vous et votre famille, de gérer une catastrophe, ou n’y a-t-il pas eu de changement?</a:t>
            </a:r>
          </a:p>
          <a:p>
            <a:pPr marL="568325" indent="-568325">
              <a:lnSpc>
                <a:spcPts val="1400"/>
              </a:lnSpc>
            </a:pPr>
            <a:r>
              <a:rPr lang="en-US" sz="1100" i="1">
                <a:solidFill>
                  <a:schemeClr val="tx1">
                    <a:lumMod val="75000"/>
                    <a:lumOff val="25000"/>
                  </a:schemeClr>
                </a:solidFill>
                <a:latin typeface="Montserrat" pitchFamily="2" charset="77"/>
                <a:cs typeface="Cordia New" panose="020B0304020202020204" pitchFamily="34" charset="-34"/>
              </a:rPr>
              <a:t>Q33	Parmi les raisons suivantes, laquelle vous rend, vous et votre famille, moins en mesure de vous préparer à une catastrophe qu’il y a un an? Sous-échantillon : question posée à ceux qui disent qu’ils/leurs proches sont moins en mesure de gérer une catastrophe qu’il y a un an (n=27) (Plusieurs réponses permises)</a:t>
            </a:r>
          </a:p>
        </p:txBody>
      </p:sp>
      <p:sp>
        <p:nvSpPr>
          <p:cNvPr id="5" name="TextBox 4">
            <a:extLst>
              <a:ext uri="{FF2B5EF4-FFF2-40B4-BE49-F238E27FC236}">
                <a16:creationId xmlns:a16="http://schemas.microsoft.com/office/drawing/2014/main" id="{13C06469-F141-2526-D7C6-7C79CAD68EFB}"/>
              </a:ext>
            </a:extLst>
          </p:cNvPr>
          <p:cNvSpPr txBox="1"/>
          <p:nvPr>
            <p:custDataLst>
              <p:tags r:id="rId10"/>
            </p:custDataLst>
          </p:nvPr>
        </p:nvSpPr>
        <p:spPr>
          <a:xfrm>
            <a:off x="9081651" y="3579151"/>
            <a:ext cx="2624637" cy="3093154"/>
          </a:xfrm>
          <a:prstGeom prst="rect">
            <a:avLst/>
          </a:prstGeom>
          <a:noFill/>
        </p:spPr>
        <p:txBody>
          <a:bodyPr wrap="square" rtlCol="0">
            <a:spAutoFit/>
          </a:bodyPr>
          <a:lstStyle/>
          <a:p>
            <a:r>
              <a:rPr lang="fr-CA" sz="1500" b="1" dirty="0">
                <a:solidFill>
                  <a:schemeClr val="tx1">
                    <a:lumMod val="75000"/>
                    <a:lumOff val="25000"/>
                  </a:schemeClr>
                </a:solidFill>
                <a:latin typeface="Cordia New" panose="020B0304020202020204" pitchFamily="34" charset="-34"/>
                <a:cs typeface="Cordia New" panose="020B0304020202020204" pitchFamily="34" charset="-34"/>
              </a:rPr>
              <a:t>Raisons pour lesquelles ils sont moins en mesure de gérer une catastrophe (parmi ceux qui se disent moins en mesure, n=27) :</a:t>
            </a:r>
          </a:p>
          <a:p>
            <a:r>
              <a:rPr lang="fr-CA" sz="1500" dirty="0">
                <a:solidFill>
                  <a:schemeClr val="tx1">
                    <a:lumMod val="75000"/>
                    <a:lumOff val="25000"/>
                  </a:schemeClr>
                </a:solidFill>
                <a:latin typeface="Cordia New" panose="020B0304020202020204" pitchFamily="34" charset="-34"/>
                <a:cs typeface="Cordia New" panose="020B0304020202020204" pitchFamily="34" charset="-34"/>
              </a:rPr>
              <a:t>78 % – Augmentation du coût de la vie</a:t>
            </a:r>
          </a:p>
          <a:p>
            <a:r>
              <a:rPr lang="fr-CA" sz="1500" dirty="0">
                <a:solidFill>
                  <a:schemeClr val="tx1">
                    <a:lumMod val="75000"/>
                    <a:lumOff val="25000"/>
                  </a:schemeClr>
                </a:solidFill>
                <a:latin typeface="Cordia New" panose="020B0304020202020204" pitchFamily="34" charset="-34"/>
                <a:cs typeface="Cordia New" panose="020B0304020202020204" pitchFamily="34" charset="-34"/>
              </a:rPr>
              <a:t>74 % – Problèmes de santé/stress</a:t>
            </a:r>
          </a:p>
          <a:p>
            <a:r>
              <a:rPr lang="fr-CA" sz="1500" dirty="0">
                <a:solidFill>
                  <a:schemeClr val="tx1">
                    <a:lumMod val="75000"/>
                    <a:lumOff val="25000"/>
                  </a:schemeClr>
                </a:solidFill>
                <a:latin typeface="Cordia New" panose="020B0304020202020204" pitchFamily="34" charset="-34"/>
                <a:cs typeface="Cordia New" panose="020B0304020202020204" pitchFamily="34" charset="-34"/>
              </a:rPr>
              <a:t>48 % – Perte d’emploi/de revenu</a:t>
            </a:r>
          </a:p>
          <a:p>
            <a:r>
              <a:rPr lang="fr-CA" sz="1500" dirty="0">
                <a:solidFill>
                  <a:schemeClr val="tx1">
                    <a:lumMod val="75000"/>
                    <a:lumOff val="25000"/>
                  </a:schemeClr>
                </a:solidFill>
                <a:latin typeface="Cordia New" panose="020B0304020202020204" pitchFamily="34" charset="-34"/>
                <a:cs typeface="Cordia New" panose="020B0304020202020204" pitchFamily="34" charset="-34"/>
              </a:rPr>
              <a:t>48 % – Manque de ressources/d’information</a:t>
            </a:r>
          </a:p>
        </p:txBody>
      </p:sp>
      <p:sp>
        <p:nvSpPr>
          <p:cNvPr id="6" name="Oval 5">
            <a:extLst>
              <a:ext uri="{FF2B5EF4-FFF2-40B4-BE49-F238E27FC236}">
                <a16:creationId xmlns:a16="http://schemas.microsoft.com/office/drawing/2014/main" id="{729E7ED4-0C44-C03F-7ECE-5DFC9947D340}"/>
              </a:ext>
            </a:extLst>
          </p:cNvPr>
          <p:cNvSpPr/>
          <p:nvPr>
            <p:custDataLst>
              <p:tags r:id="rId11"/>
            </p:custDataLst>
          </p:nvPr>
        </p:nvSpPr>
        <p:spPr>
          <a:xfrm>
            <a:off x="7229865" y="4487092"/>
            <a:ext cx="187890" cy="193212"/>
          </a:xfrm>
          <a:prstGeom prst="ellipse">
            <a:avLst/>
          </a:prstGeom>
          <a:solidFill>
            <a:srgbClr val="E73E3E"/>
          </a:solidFill>
          <a:ln>
            <a:solidFill>
              <a:srgbClr val="E73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13CD2AD-E8D7-8F51-6347-CC3979BFCF07}"/>
              </a:ext>
            </a:extLst>
          </p:cNvPr>
          <p:cNvCxnSpPr/>
          <p:nvPr>
            <p:custDataLst>
              <p:tags r:id="rId12"/>
            </p:custDataLst>
          </p:nvPr>
        </p:nvCxnSpPr>
        <p:spPr>
          <a:xfrm flipH="1">
            <a:off x="7417755" y="4609737"/>
            <a:ext cx="1684204" cy="0"/>
          </a:xfrm>
          <a:prstGeom prst="line">
            <a:avLst/>
          </a:prstGeom>
          <a:ln>
            <a:solidFill>
              <a:schemeClr val="bg2">
                <a:lumMod val="7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760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601571" y="256612"/>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Préparation | </a:t>
            </a:r>
            <a:r>
              <a:rPr lang="fr-CA" sz="2800" b="1" dirty="0">
                <a:solidFill>
                  <a:srgbClr val="210544"/>
                </a:solidFill>
                <a:latin typeface="Montserrat" panose="00000500000000000000" pitchFamily="2" charset="0"/>
                <a:ea typeface="Times New Roman" panose="02020603050405020304" pitchFamily="18" charset="0"/>
                <a:cs typeface="Cordia New"/>
              </a:rPr>
              <a:t>Attentes d’aide en cas de catastrophe</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601571" y="782206"/>
            <a:ext cx="10988858" cy="738664"/>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En cas de catastrophe, les participants à l’enquête sont plus susceptibles d’attendre de l’aide de leurs amis ou de leur famille, suivis du gouvernement fédéral; comparativement, ils étaient moins nombreux à déclarer s’attendre à de l’aide d’autres ordres de gouvernement.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fr-CA" sz="1100" smtClean="0">
                <a:solidFill>
                  <a:schemeClr val="bg1">
                    <a:lumMod val="85000"/>
                  </a:schemeClr>
                </a:solidFill>
                <a:latin typeface="Montserrat" pitchFamily="2" charset="77"/>
              </a:rPr>
              <a:t>23</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583487"/>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1">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1692381"/>
            <a:ext cx="10988858" cy="2692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Q34	En cas de catastrophe, de qui attendriez-vous le plus d’aide? (Une seule réponse est acceptée)</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1289884980"/>
              </p:ext>
            </p:extLst>
          </p:nvPr>
        </p:nvGraphicFramePr>
        <p:xfrm>
          <a:off x="1678754" y="2133036"/>
          <a:ext cx="8743075" cy="380348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3479819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FF48D091-4940-C68C-7D0B-5F8EB3E7AD18}"/>
              </a:ext>
            </a:extLst>
          </p:cNvPr>
          <p:cNvGraphicFramePr/>
          <p:nvPr>
            <p:custDataLst>
              <p:tags r:id="rId1"/>
            </p:custDataLst>
            <p:extLst>
              <p:ext uri="{D42A27DB-BD31-4B8C-83A1-F6EECF244321}">
                <p14:modId xmlns:p14="http://schemas.microsoft.com/office/powerpoint/2010/main" val="3696261049"/>
              </p:ext>
            </p:extLst>
          </p:nvPr>
        </p:nvGraphicFramePr>
        <p:xfrm>
          <a:off x="1270221" y="1985513"/>
          <a:ext cx="4957722" cy="3795719"/>
        </p:xfrm>
        <a:graphic>
          <a:graphicData uri="http://schemas.openxmlformats.org/drawingml/2006/chart">
            <c:chart xmlns:c="http://schemas.openxmlformats.org/drawingml/2006/chart" xmlns:r="http://schemas.openxmlformats.org/officeDocument/2006/relationships" r:id="rId17"/>
          </a:graphicData>
        </a:graphic>
      </p:graphicFrame>
      <p:sp>
        <p:nvSpPr>
          <p:cNvPr id="2" name="Title 1">
            <a:extLst>
              <a:ext uri="{FF2B5EF4-FFF2-40B4-BE49-F238E27FC236}">
                <a16:creationId xmlns:a16="http://schemas.microsoft.com/office/drawing/2014/main" id="{6BB48F7F-556D-FF4B-BBC4-ADFE44AD292B}"/>
              </a:ext>
            </a:extLst>
          </p:cNvPr>
          <p:cNvSpPr txBox="1"/>
          <p:nvPr>
            <p:custDataLst>
              <p:tags r:id="rId2"/>
            </p:custDataLst>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Préparation | </a:t>
            </a:r>
            <a:r>
              <a:rPr lang="fr-CA" sz="2800" b="1" dirty="0">
                <a:solidFill>
                  <a:srgbClr val="210544"/>
                </a:solidFill>
                <a:latin typeface="Montserrat" panose="00000500000000000000" pitchFamily="2" charset="0"/>
                <a:ea typeface="Times New Roman" panose="02020603050405020304" pitchFamily="18" charset="0"/>
                <a:cs typeface="Cordia New"/>
              </a:rPr>
              <a:t>Famille pouvant aider à l’extérieur de la région actuelle</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3"/>
            </p:custDataLst>
          </p:nvPr>
        </p:nvSpPr>
        <p:spPr>
          <a:xfrm>
            <a:off x="555863" y="1026928"/>
            <a:ext cx="10988858" cy="523220"/>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Une majorité de six sur dix participants dit avoir des proches en dehors de leur région actuelle qui peuvent aider en cas de catastrophe.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4"/>
            </p:custDataLst>
          </p:nvPr>
        </p:nvSpPr>
        <p:spPr>
          <a:xfrm>
            <a:off x="7423134" y="5991434"/>
            <a:ext cx="2742843" cy="365077"/>
          </a:xfrm>
        </p:spPr>
        <p:txBody>
          <a:bodyPr/>
          <a:lstStyle/>
          <a:p>
            <a:fld id="{752303FB-50EA-0243-9F54-FFF0D673E8DC}" type="slidenum">
              <a:rPr lang="fr-CA" sz="1100" smtClean="0">
                <a:solidFill>
                  <a:schemeClr val="bg1">
                    <a:lumMod val="85000"/>
                  </a:schemeClr>
                </a:solidFill>
                <a:latin typeface="Montserrat" pitchFamily="2" charset="77"/>
              </a:rPr>
              <a:t>24</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5"/>
            </p:custDataLst>
          </p:nvPr>
        </p:nvSpPr>
        <p:spPr>
          <a:xfrm>
            <a:off x="555863" y="621834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6"/>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7"/>
            </p:custDataLst>
          </p:nvPr>
        </p:nvCxnSpPr>
        <p:spPr>
          <a:xfrm>
            <a:off x="644764" y="1582060"/>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8"/>
            </p:custDataLst>
          </p:nvPr>
        </p:nvPicPr>
        <p:blipFill>
          <a:blip r:embed="rId18">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9"/>
            </p:custDataLst>
          </p:nvPr>
        </p:nvSpPr>
        <p:spPr>
          <a:xfrm>
            <a:off x="555863" y="1723166"/>
            <a:ext cx="10988858" cy="2590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6075" marR="0" lvl="0" indent="-346075">
              <a:spcBef>
                <a:spcPts val="1200"/>
              </a:spcBef>
              <a:spcAft>
                <a:spcPct val="0"/>
              </a:spcAft>
              <a:buSzPts val="1100"/>
            </a:pPr>
            <a:r>
              <a:rPr lang="fr-CA" sz="1100" i="1" dirty="0">
                <a:solidFill>
                  <a:schemeClr val="tx1">
                    <a:lumMod val="75000"/>
                    <a:lumOff val="25000"/>
                  </a:schemeClr>
                </a:solidFill>
                <a:latin typeface="Montserrat" pitchFamily="2" charset="77"/>
                <a:cs typeface="Cordia New" panose="020B0304020202020204" pitchFamily="34" charset="-34"/>
              </a:rPr>
              <a:t>Q35	Avez-vous des proches qui vivent à l’extérieur de votre région actuelle et qui peuvent vous aider en cas de catastrophe?</a:t>
            </a:r>
          </a:p>
        </p:txBody>
      </p:sp>
      <p:sp>
        <p:nvSpPr>
          <p:cNvPr id="6" name="Rectangle 5">
            <a:extLst>
              <a:ext uri="{FF2B5EF4-FFF2-40B4-BE49-F238E27FC236}">
                <a16:creationId xmlns:a16="http://schemas.microsoft.com/office/drawing/2014/main" id="{19182788-DA9C-4E0E-8369-A33C59A38CA1}"/>
              </a:ext>
            </a:extLst>
          </p:cNvPr>
          <p:cNvSpPr/>
          <p:nvPr>
            <p:custDataLst>
              <p:tags r:id="rId10"/>
            </p:custDataLst>
          </p:nvPr>
        </p:nvSpPr>
        <p:spPr>
          <a:xfrm>
            <a:off x="5568447" y="3166008"/>
            <a:ext cx="241373" cy="240311"/>
          </a:xfrm>
          <a:prstGeom prst="rect">
            <a:avLst/>
          </a:prstGeom>
          <a:solidFill>
            <a:srgbClr val="FDB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Rectangle 10">
            <a:extLst>
              <a:ext uri="{FF2B5EF4-FFF2-40B4-BE49-F238E27FC236}">
                <a16:creationId xmlns:a16="http://schemas.microsoft.com/office/drawing/2014/main" id="{FF0A6FAF-C745-28C6-6B3A-DCAADB7B64CF}"/>
              </a:ext>
            </a:extLst>
          </p:cNvPr>
          <p:cNvSpPr/>
          <p:nvPr>
            <p:custDataLst>
              <p:tags r:id="rId11"/>
            </p:custDataLst>
          </p:nvPr>
        </p:nvSpPr>
        <p:spPr>
          <a:xfrm>
            <a:off x="5568447" y="3687345"/>
            <a:ext cx="241373" cy="240312"/>
          </a:xfrm>
          <a:prstGeom prst="rect">
            <a:avLst/>
          </a:prstGeom>
          <a:solidFill>
            <a:srgbClr val="260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Rectangle 11">
            <a:extLst>
              <a:ext uri="{FF2B5EF4-FFF2-40B4-BE49-F238E27FC236}">
                <a16:creationId xmlns:a16="http://schemas.microsoft.com/office/drawing/2014/main" id="{B5999089-769A-7EDD-92C7-A230D9925322}"/>
              </a:ext>
            </a:extLst>
          </p:cNvPr>
          <p:cNvSpPr/>
          <p:nvPr>
            <p:custDataLst>
              <p:tags r:id="rId12"/>
            </p:custDataLst>
          </p:nvPr>
        </p:nvSpPr>
        <p:spPr>
          <a:xfrm>
            <a:off x="5574655" y="4208683"/>
            <a:ext cx="241372" cy="240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TextBox 12">
            <a:extLst>
              <a:ext uri="{FF2B5EF4-FFF2-40B4-BE49-F238E27FC236}">
                <a16:creationId xmlns:a16="http://schemas.microsoft.com/office/drawing/2014/main" id="{F15FE676-32EC-D4DF-4E93-EB8E295D6AD4}"/>
              </a:ext>
            </a:extLst>
          </p:cNvPr>
          <p:cNvSpPr txBox="1"/>
          <p:nvPr>
            <p:custDataLst>
              <p:tags r:id="rId13"/>
            </p:custDataLst>
          </p:nvPr>
        </p:nvSpPr>
        <p:spPr>
          <a:xfrm>
            <a:off x="6054072" y="4194732"/>
            <a:ext cx="1670372"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Incertain(e)</a:t>
            </a:r>
          </a:p>
        </p:txBody>
      </p:sp>
      <p:sp>
        <p:nvSpPr>
          <p:cNvPr id="15" name="TextBox 14">
            <a:extLst>
              <a:ext uri="{FF2B5EF4-FFF2-40B4-BE49-F238E27FC236}">
                <a16:creationId xmlns:a16="http://schemas.microsoft.com/office/drawing/2014/main" id="{E4C8B97B-34DE-A3D7-195B-926DE176A71C}"/>
              </a:ext>
            </a:extLst>
          </p:cNvPr>
          <p:cNvSpPr txBox="1"/>
          <p:nvPr>
            <p:custDataLst>
              <p:tags r:id="rId14"/>
            </p:custDataLst>
          </p:nvPr>
        </p:nvSpPr>
        <p:spPr>
          <a:xfrm>
            <a:off x="6054072" y="3684998"/>
            <a:ext cx="3385618"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Non</a:t>
            </a:r>
          </a:p>
        </p:txBody>
      </p:sp>
      <p:sp>
        <p:nvSpPr>
          <p:cNvPr id="16" name="TextBox 15">
            <a:extLst>
              <a:ext uri="{FF2B5EF4-FFF2-40B4-BE49-F238E27FC236}">
                <a16:creationId xmlns:a16="http://schemas.microsoft.com/office/drawing/2014/main" id="{5729CFF7-0622-355F-55EE-5E0C60DCF9B1}"/>
              </a:ext>
            </a:extLst>
          </p:cNvPr>
          <p:cNvSpPr txBox="1"/>
          <p:nvPr>
            <p:custDataLst>
              <p:tags r:id="rId15"/>
            </p:custDataLst>
          </p:nvPr>
        </p:nvSpPr>
        <p:spPr>
          <a:xfrm>
            <a:off x="6054072" y="3112202"/>
            <a:ext cx="3182418"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Oui</a:t>
            </a:r>
          </a:p>
        </p:txBody>
      </p:sp>
    </p:spTree>
    <p:extLst>
      <p:ext uri="{BB962C8B-B14F-4D97-AF65-F5344CB8AC3E}">
        <p14:creationId xmlns:p14="http://schemas.microsoft.com/office/powerpoint/2010/main" val="9913705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2" y="454579"/>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Préparation | </a:t>
            </a:r>
            <a:r>
              <a:rPr lang="fr-CA" sz="2800" b="1" dirty="0">
                <a:solidFill>
                  <a:srgbClr val="210544"/>
                </a:solidFill>
                <a:latin typeface="Montserrat" panose="00000500000000000000" pitchFamily="2" charset="0"/>
                <a:ea typeface="Times New Roman" panose="02020603050405020304" pitchFamily="18" charset="0"/>
                <a:cs typeface="Cordia New"/>
              </a:rPr>
              <a:t>Accès au transport pour l’évacuation</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980173"/>
            <a:ext cx="10988858" cy="518160"/>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La plupart des participants à l’enquête possèdent une voiture ou ont accès à une voiture s’ils doivent évacuer en raison d’une catastrophe; un nombre plus limité indique avoir d’autres types de transport dans cette situation.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fr-CA" sz="1100" smtClean="0">
                <a:solidFill>
                  <a:schemeClr val="bg1">
                    <a:lumMod val="85000"/>
                  </a:schemeClr>
                </a:solidFill>
                <a:latin typeface="Montserrat" pitchFamily="2" charset="77"/>
              </a:rPr>
              <a:t>25</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583487"/>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2">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1692381"/>
            <a:ext cx="10988858" cy="4413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Q36	En cas de catastrophe, avez-vous accès ou possédez-vous l’un des moyens suivants pour évacuer la communauté? (Plusieurs réponses permises)</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3720145366"/>
              </p:ext>
            </p:extLst>
          </p:nvPr>
        </p:nvGraphicFramePr>
        <p:xfrm>
          <a:off x="1678754" y="2133036"/>
          <a:ext cx="8743075" cy="3496309"/>
        </p:xfrm>
        <a:graphic>
          <a:graphicData uri="http://schemas.openxmlformats.org/drawingml/2006/chart">
            <c:chart xmlns:c="http://schemas.openxmlformats.org/drawingml/2006/chart" xmlns:r="http://schemas.openxmlformats.org/officeDocument/2006/relationships" r:id="rId13"/>
          </a:graphicData>
        </a:graphic>
      </p:graphicFrame>
      <p:sp>
        <p:nvSpPr>
          <p:cNvPr id="5" name="TextBox 1">
            <a:extLst>
              <a:ext uri="{FF2B5EF4-FFF2-40B4-BE49-F238E27FC236}">
                <a16:creationId xmlns:a16="http://schemas.microsoft.com/office/drawing/2014/main" id="{416464CE-0A1C-0D7D-34C0-C249A67B871F}"/>
              </a:ext>
            </a:extLst>
          </p:cNvPr>
          <p:cNvSpPr txBox="1"/>
          <p:nvPr>
            <p:custDataLst>
              <p:tags r:id="rId10"/>
            </p:custDataLst>
          </p:nvPr>
        </p:nvSpPr>
        <p:spPr>
          <a:xfrm>
            <a:off x="555862" y="5704162"/>
            <a:ext cx="10988858" cy="2692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 11 % des répondants ont choisi « autre », puis ont écrit dans la réponse « aucun ».</a:t>
            </a:r>
          </a:p>
        </p:txBody>
      </p:sp>
    </p:spTree>
    <p:extLst>
      <p:ext uri="{BB962C8B-B14F-4D97-AF65-F5344CB8AC3E}">
        <p14:creationId xmlns:p14="http://schemas.microsoft.com/office/powerpoint/2010/main" val="327598445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54579"/>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500" dirty="0">
                <a:solidFill>
                  <a:srgbClr val="210544"/>
                </a:solidFill>
                <a:latin typeface="Montserrat Light" pitchFamily="2" charset="77"/>
                <a:ea typeface="Times New Roman" panose="02020603050405020304" pitchFamily="18" charset="0"/>
                <a:cs typeface="Cordia New"/>
              </a:rPr>
              <a:t>Préparation | </a:t>
            </a:r>
            <a:r>
              <a:rPr lang="fr-CA" sz="2500" b="1" dirty="0">
                <a:solidFill>
                  <a:srgbClr val="210544"/>
                </a:solidFill>
                <a:latin typeface="Montserrat" panose="00000500000000000000" pitchFamily="2" charset="0"/>
                <a:ea typeface="Times New Roman" panose="02020603050405020304" pitchFamily="18" charset="0"/>
                <a:cs typeface="Cordia New"/>
              </a:rPr>
              <a:t>Combien de temps les approvisionnements dureront en cas de catastrophe</a:t>
            </a:r>
            <a:endParaRPr lang="fr-CA" sz="25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983240"/>
            <a:ext cx="10988858" cy="518160"/>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Sept personnes sur dix pensent avoir au moins trois jours de provisions en cas de catastrophe, mais seulement un tiers ont des provisions pour plus d’une semaine.</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fr-CA" sz="1100" smtClean="0">
                <a:solidFill>
                  <a:schemeClr val="bg1">
                    <a:lumMod val="85000"/>
                  </a:schemeClr>
                </a:solidFill>
                <a:latin typeface="Montserrat" pitchFamily="2" charset="77"/>
              </a:rPr>
              <a:t>26</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533181"/>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3">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1642075"/>
            <a:ext cx="10988858" cy="2692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Q37	Combien de temps estimez-vous que vos provisions dureraient en cas de catastrophe? </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3084193700"/>
              </p:ext>
            </p:extLst>
          </p:nvPr>
        </p:nvGraphicFramePr>
        <p:xfrm>
          <a:off x="2354727" y="2254956"/>
          <a:ext cx="7241218" cy="3803482"/>
        </p:xfrm>
        <a:graphic>
          <a:graphicData uri="http://schemas.openxmlformats.org/drawingml/2006/chart">
            <c:chart xmlns:c="http://schemas.openxmlformats.org/drawingml/2006/chart" xmlns:r="http://schemas.openxmlformats.org/officeDocument/2006/relationships" r:id="rId14"/>
          </a:graphicData>
        </a:graphic>
      </p:graphicFrame>
      <p:sp>
        <p:nvSpPr>
          <p:cNvPr id="5" name="Left Brace 4">
            <a:extLst>
              <a:ext uri="{FF2B5EF4-FFF2-40B4-BE49-F238E27FC236}">
                <a16:creationId xmlns:a16="http://schemas.microsoft.com/office/drawing/2014/main" id="{AA3716EE-D3F3-8F1D-E384-E6C32DB55DE2}"/>
              </a:ext>
            </a:extLst>
          </p:cNvPr>
          <p:cNvSpPr/>
          <p:nvPr>
            <p:custDataLst>
              <p:tags r:id="rId10"/>
            </p:custDataLst>
          </p:nvPr>
        </p:nvSpPr>
        <p:spPr>
          <a:xfrm rot="5400000">
            <a:off x="6369151" y="1035184"/>
            <a:ext cx="338554" cy="4257975"/>
          </a:xfrm>
          <a:prstGeom prst="leftBrac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solidFill>
                <a:schemeClr val="tx1">
                  <a:lumMod val="75000"/>
                  <a:lumOff val="25000"/>
                </a:schemeClr>
              </a:solidFill>
            </a:endParaRPr>
          </a:p>
        </p:txBody>
      </p:sp>
      <p:sp>
        <p:nvSpPr>
          <p:cNvPr id="6" name="TextBox 5">
            <a:extLst>
              <a:ext uri="{FF2B5EF4-FFF2-40B4-BE49-F238E27FC236}">
                <a16:creationId xmlns:a16="http://schemas.microsoft.com/office/drawing/2014/main" id="{711CC85D-CE6F-5C36-9D77-22261C3807A3}"/>
              </a:ext>
            </a:extLst>
          </p:cNvPr>
          <p:cNvSpPr txBox="1"/>
          <p:nvPr>
            <p:custDataLst>
              <p:tags r:id="rId11"/>
            </p:custDataLst>
          </p:nvPr>
        </p:nvSpPr>
        <p:spPr>
          <a:xfrm>
            <a:off x="5709920" y="2643816"/>
            <a:ext cx="1916215" cy="338554"/>
          </a:xfrm>
          <a:prstGeom prst="rect">
            <a:avLst/>
          </a:prstGeom>
          <a:noFill/>
        </p:spPr>
        <p:txBody>
          <a:bodyPr wrap="square" rtlCol="0">
            <a:spAutoFit/>
          </a:bodyPr>
          <a:lstStyle/>
          <a:p>
            <a:pPr algn="ctr"/>
            <a:r>
              <a:rPr lang="fr-CA" sz="1600" dirty="0">
                <a:solidFill>
                  <a:schemeClr val="tx1">
                    <a:lumMod val="75000"/>
                    <a:lumOff val="25000"/>
                  </a:schemeClr>
                </a:solidFill>
                <a:latin typeface="Cordia New" panose="020B0304020202020204" pitchFamily="34" charset="-34"/>
                <a:cs typeface="Cordia New" panose="020B0304020202020204" pitchFamily="34" charset="-34"/>
              </a:rPr>
              <a:t>Au moins 3 jours (72 %)</a:t>
            </a:r>
          </a:p>
        </p:txBody>
      </p:sp>
    </p:spTree>
    <p:extLst>
      <p:ext uri="{BB962C8B-B14F-4D97-AF65-F5344CB8AC3E}">
        <p14:creationId xmlns:p14="http://schemas.microsoft.com/office/powerpoint/2010/main" val="11886278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FF48D091-4940-C68C-7D0B-5F8EB3E7AD18}"/>
              </a:ext>
            </a:extLst>
          </p:cNvPr>
          <p:cNvGraphicFramePr/>
          <p:nvPr>
            <p:custDataLst>
              <p:tags r:id="rId1"/>
            </p:custDataLst>
            <p:extLst>
              <p:ext uri="{D42A27DB-BD31-4B8C-83A1-F6EECF244321}">
                <p14:modId xmlns:p14="http://schemas.microsoft.com/office/powerpoint/2010/main" val="1051385052"/>
              </p:ext>
            </p:extLst>
          </p:nvPr>
        </p:nvGraphicFramePr>
        <p:xfrm>
          <a:off x="1270221" y="1985513"/>
          <a:ext cx="4957722" cy="3795719"/>
        </p:xfrm>
        <a:graphic>
          <a:graphicData uri="http://schemas.openxmlformats.org/drawingml/2006/chart">
            <c:chart xmlns:c="http://schemas.openxmlformats.org/drawingml/2006/chart" xmlns:r="http://schemas.openxmlformats.org/officeDocument/2006/relationships" r:id="rId17"/>
          </a:graphicData>
        </a:graphic>
      </p:graphicFrame>
      <p:sp>
        <p:nvSpPr>
          <p:cNvPr id="2" name="Title 1">
            <a:extLst>
              <a:ext uri="{FF2B5EF4-FFF2-40B4-BE49-F238E27FC236}">
                <a16:creationId xmlns:a16="http://schemas.microsoft.com/office/drawing/2014/main" id="{6BB48F7F-556D-FF4B-BBC4-ADFE44AD292B}"/>
              </a:ext>
            </a:extLst>
          </p:cNvPr>
          <p:cNvSpPr txBox="1"/>
          <p:nvPr>
            <p:custDataLst>
              <p:tags r:id="rId2"/>
            </p:custDataLst>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Préparation | </a:t>
            </a:r>
            <a:r>
              <a:rPr lang="fr-CA" sz="2800" b="1" dirty="0">
                <a:solidFill>
                  <a:srgbClr val="210544"/>
                </a:solidFill>
                <a:latin typeface="Montserrat" panose="00000500000000000000" pitchFamily="2" charset="0"/>
                <a:ea typeface="Times New Roman" panose="02020603050405020304" pitchFamily="18" charset="0"/>
                <a:cs typeface="Cordia New"/>
              </a:rPr>
              <a:t>Répercussion négative due à l’identité de genre?</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3"/>
            </p:custDataLst>
          </p:nvPr>
        </p:nvSpPr>
        <p:spPr>
          <a:xfrm>
            <a:off x="555863" y="1117949"/>
            <a:ext cx="10988858" cy="518160"/>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Trois personnes sur dix pensent qu’une catastrophe aurait des conséquences relativement plus négatives pour elles en raison de leur identité de genre; plus de la moitié ne croient pas que ce sera le cas (les autres sont incertains).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4"/>
            </p:custDataLst>
          </p:nvPr>
        </p:nvSpPr>
        <p:spPr>
          <a:xfrm>
            <a:off x="7423134" y="5991434"/>
            <a:ext cx="2742843" cy="365077"/>
          </a:xfrm>
        </p:spPr>
        <p:txBody>
          <a:bodyPr/>
          <a:lstStyle/>
          <a:p>
            <a:fld id="{752303FB-50EA-0243-9F54-FFF0D673E8DC}" type="slidenum">
              <a:rPr lang="fr-CA" sz="1100" smtClean="0">
                <a:solidFill>
                  <a:schemeClr val="bg1">
                    <a:lumMod val="85000"/>
                  </a:schemeClr>
                </a:solidFill>
                <a:latin typeface="Montserrat" pitchFamily="2" charset="77"/>
              </a:rPr>
              <a:t>27</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5"/>
            </p:custDataLst>
          </p:nvPr>
        </p:nvSpPr>
        <p:spPr>
          <a:xfrm>
            <a:off x="555863" y="621834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6"/>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7"/>
            </p:custDataLst>
          </p:nvPr>
        </p:nvCxnSpPr>
        <p:spPr>
          <a:xfrm>
            <a:off x="644764" y="1743401"/>
            <a:ext cx="10899957" cy="1121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8"/>
            </p:custDataLst>
          </p:nvPr>
        </p:nvPicPr>
        <p:blipFill>
          <a:blip r:embed="rId18">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9"/>
            </p:custDataLst>
          </p:nvPr>
        </p:nvSpPr>
        <p:spPr>
          <a:xfrm>
            <a:off x="555863" y="1849551"/>
            <a:ext cx="10988858"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6075" marR="0" lvl="0" indent="-346075">
              <a:spcBef>
                <a:spcPts val="1200"/>
              </a:spcBef>
              <a:spcAft>
                <a:spcPct val="0"/>
              </a:spcAft>
              <a:buSzPts val="1100"/>
            </a:pPr>
            <a:r>
              <a:rPr lang="fr-CA" sz="1100" i="1" dirty="0">
                <a:solidFill>
                  <a:schemeClr val="tx1">
                    <a:lumMod val="75000"/>
                    <a:lumOff val="25000"/>
                  </a:schemeClr>
                </a:solidFill>
                <a:latin typeface="Montserrat" pitchFamily="2" charset="77"/>
                <a:cs typeface="Cordia New" panose="020B0304020202020204" pitchFamily="34" charset="-34"/>
              </a:rPr>
              <a:t>Q10	Pensez-vous qu’une catastrophe aurait une incidence plus négative sur vous que sur les autres membres de la communauté en raison de votre identité de genre?</a:t>
            </a:r>
          </a:p>
        </p:txBody>
      </p:sp>
      <p:sp>
        <p:nvSpPr>
          <p:cNvPr id="6" name="Rectangle 5">
            <a:extLst>
              <a:ext uri="{FF2B5EF4-FFF2-40B4-BE49-F238E27FC236}">
                <a16:creationId xmlns:a16="http://schemas.microsoft.com/office/drawing/2014/main" id="{19182788-DA9C-4E0E-8369-A33C59A38CA1}"/>
              </a:ext>
            </a:extLst>
          </p:cNvPr>
          <p:cNvSpPr/>
          <p:nvPr>
            <p:custDataLst>
              <p:tags r:id="rId10"/>
            </p:custDataLst>
          </p:nvPr>
        </p:nvSpPr>
        <p:spPr>
          <a:xfrm>
            <a:off x="5568447" y="3166008"/>
            <a:ext cx="241373" cy="240311"/>
          </a:xfrm>
          <a:prstGeom prst="rect">
            <a:avLst/>
          </a:prstGeom>
          <a:solidFill>
            <a:srgbClr val="FDB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Rectangle 10">
            <a:extLst>
              <a:ext uri="{FF2B5EF4-FFF2-40B4-BE49-F238E27FC236}">
                <a16:creationId xmlns:a16="http://schemas.microsoft.com/office/drawing/2014/main" id="{FF0A6FAF-C745-28C6-6B3A-DCAADB7B64CF}"/>
              </a:ext>
            </a:extLst>
          </p:cNvPr>
          <p:cNvSpPr/>
          <p:nvPr>
            <p:custDataLst>
              <p:tags r:id="rId11"/>
            </p:custDataLst>
          </p:nvPr>
        </p:nvSpPr>
        <p:spPr>
          <a:xfrm>
            <a:off x="5568447" y="3687345"/>
            <a:ext cx="241373" cy="240312"/>
          </a:xfrm>
          <a:prstGeom prst="rect">
            <a:avLst/>
          </a:prstGeom>
          <a:solidFill>
            <a:srgbClr val="260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Rectangle 11">
            <a:extLst>
              <a:ext uri="{FF2B5EF4-FFF2-40B4-BE49-F238E27FC236}">
                <a16:creationId xmlns:a16="http://schemas.microsoft.com/office/drawing/2014/main" id="{B5999089-769A-7EDD-92C7-A230D9925322}"/>
              </a:ext>
            </a:extLst>
          </p:cNvPr>
          <p:cNvSpPr/>
          <p:nvPr>
            <p:custDataLst>
              <p:tags r:id="rId12"/>
            </p:custDataLst>
          </p:nvPr>
        </p:nvSpPr>
        <p:spPr>
          <a:xfrm>
            <a:off x="5574655" y="4208683"/>
            <a:ext cx="241372" cy="240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TextBox 12">
            <a:extLst>
              <a:ext uri="{FF2B5EF4-FFF2-40B4-BE49-F238E27FC236}">
                <a16:creationId xmlns:a16="http://schemas.microsoft.com/office/drawing/2014/main" id="{F15FE676-32EC-D4DF-4E93-EB8E295D6AD4}"/>
              </a:ext>
            </a:extLst>
          </p:cNvPr>
          <p:cNvSpPr txBox="1"/>
          <p:nvPr>
            <p:custDataLst>
              <p:tags r:id="rId13"/>
            </p:custDataLst>
          </p:nvPr>
        </p:nvSpPr>
        <p:spPr>
          <a:xfrm>
            <a:off x="6054071" y="4194732"/>
            <a:ext cx="2259611" cy="64008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Incertain/préfère ne pas répondre</a:t>
            </a:r>
          </a:p>
        </p:txBody>
      </p:sp>
      <p:sp>
        <p:nvSpPr>
          <p:cNvPr id="15" name="TextBox 14">
            <a:extLst>
              <a:ext uri="{FF2B5EF4-FFF2-40B4-BE49-F238E27FC236}">
                <a16:creationId xmlns:a16="http://schemas.microsoft.com/office/drawing/2014/main" id="{E4C8B97B-34DE-A3D7-195B-926DE176A71C}"/>
              </a:ext>
            </a:extLst>
          </p:cNvPr>
          <p:cNvSpPr txBox="1"/>
          <p:nvPr>
            <p:custDataLst>
              <p:tags r:id="rId14"/>
            </p:custDataLst>
          </p:nvPr>
        </p:nvSpPr>
        <p:spPr>
          <a:xfrm>
            <a:off x="6054072" y="3653467"/>
            <a:ext cx="3385618"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Non</a:t>
            </a:r>
          </a:p>
        </p:txBody>
      </p:sp>
      <p:sp>
        <p:nvSpPr>
          <p:cNvPr id="16" name="TextBox 15">
            <a:extLst>
              <a:ext uri="{FF2B5EF4-FFF2-40B4-BE49-F238E27FC236}">
                <a16:creationId xmlns:a16="http://schemas.microsoft.com/office/drawing/2014/main" id="{5729CFF7-0622-355F-55EE-5E0C60DCF9B1}"/>
              </a:ext>
            </a:extLst>
          </p:cNvPr>
          <p:cNvSpPr txBox="1"/>
          <p:nvPr>
            <p:custDataLst>
              <p:tags r:id="rId15"/>
            </p:custDataLst>
          </p:nvPr>
        </p:nvSpPr>
        <p:spPr>
          <a:xfrm>
            <a:off x="6054072" y="3112202"/>
            <a:ext cx="3182418"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Oui</a:t>
            </a:r>
          </a:p>
        </p:txBody>
      </p:sp>
    </p:spTree>
    <p:extLst>
      <p:ext uri="{BB962C8B-B14F-4D97-AF65-F5344CB8AC3E}">
        <p14:creationId xmlns:p14="http://schemas.microsoft.com/office/powerpoint/2010/main" val="22596379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54579"/>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Préparation | </a:t>
            </a:r>
            <a:r>
              <a:rPr lang="fr-CA" sz="2800" b="1" dirty="0">
                <a:solidFill>
                  <a:srgbClr val="210544"/>
                </a:solidFill>
                <a:latin typeface="Montserrat" panose="00000500000000000000" pitchFamily="2" charset="0"/>
                <a:ea typeface="Times New Roman" panose="02020603050405020304" pitchFamily="18" charset="0"/>
                <a:cs typeface="Cordia New"/>
              </a:rPr>
              <a:t>Activités de l’année écoulée</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980173"/>
            <a:ext cx="10988858" cy="738664"/>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La moitié des répondants déclarent que leur famille a suivi une formation en premiers soins au cours de l’année écoulée. Moins d’un sur quatre s’est préparé d’autres façons, par exemple en discutant d’un plan d’évacuation, en participant à un exercice ou en faisant du bénévolat.</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fr-CA" sz="1100" smtClean="0">
                <a:solidFill>
                  <a:schemeClr val="bg1">
                    <a:lumMod val="85000"/>
                  </a:schemeClr>
                </a:solidFill>
                <a:latin typeface="Montserrat" pitchFamily="2" charset="77"/>
              </a:rPr>
              <a:t>28</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790881"/>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1">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1899775"/>
            <a:ext cx="10988858" cy="4413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Q38	Au cours de la dernière année, est-ce que vous ou un membre de votre famille avez fait l’une des activités suivantes? (Plusieurs réponses permises)</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4056742020"/>
              </p:ext>
            </p:extLst>
          </p:nvPr>
        </p:nvGraphicFramePr>
        <p:xfrm>
          <a:off x="1678754" y="2133036"/>
          <a:ext cx="8743075" cy="380348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0433087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9E442-6003-CC48-AC88-AFC08F8ABC83}"/>
              </a:ext>
            </a:extLst>
          </p:cNvPr>
          <p:cNvPicPr>
            <a:picLocks noChangeAspect="1"/>
          </p:cNvPicPr>
          <p:nvPr>
            <p:custDataLst>
              <p:tags r:id="rId1"/>
            </p:custDataLst>
          </p:nvPr>
        </p:nvPicPr>
        <p:blipFill>
          <a:blip r:embed="rId6"/>
          <a:stretch>
            <a:fillRect/>
          </a:stretch>
        </p:blipFill>
        <p:spPr>
          <a:xfrm>
            <a:off x="793" y="446"/>
            <a:ext cx="12190412" cy="6857106"/>
          </a:xfrm>
          <a:prstGeom prst="rect">
            <a:avLst/>
          </a:prstGeom>
          <a:solidFill>
            <a:srgbClr val="4B3281"/>
          </a:solidFill>
        </p:spPr>
      </p:pic>
      <p:sp>
        <p:nvSpPr>
          <p:cNvPr id="2" name="TextBox 1">
            <a:extLst>
              <a:ext uri="{FF2B5EF4-FFF2-40B4-BE49-F238E27FC236}">
                <a16:creationId xmlns:a16="http://schemas.microsoft.com/office/drawing/2014/main" id="{5FB7D2E2-2194-D94B-A6FA-2E7326D4C69E}"/>
              </a:ext>
            </a:extLst>
          </p:cNvPr>
          <p:cNvSpPr txBox="1"/>
          <p:nvPr>
            <p:custDataLst>
              <p:tags r:id="rId2"/>
            </p:custDataLst>
          </p:nvPr>
        </p:nvSpPr>
        <p:spPr>
          <a:xfrm>
            <a:off x="1176693" y="2613391"/>
            <a:ext cx="9838611" cy="853440"/>
          </a:xfrm>
          <a:prstGeom prst="rect">
            <a:avLst/>
          </a:prstGeom>
          <a:noFill/>
        </p:spPr>
        <p:txBody>
          <a:bodyPr wrap="square" rtlCol="0">
            <a:spAutoFit/>
          </a:bodyPr>
          <a:lstStyle/>
          <a:p>
            <a:pPr algn="ctr"/>
            <a:r>
              <a:rPr lang="en-US" sz="5000" b="1">
                <a:solidFill>
                  <a:schemeClr val="bg1"/>
                </a:solidFill>
                <a:latin typeface="Montserrat" pitchFamily="2" charset="77"/>
              </a:rPr>
              <a:t>PROFIL DE LOGEMENT</a:t>
            </a:r>
          </a:p>
        </p:txBody>
      </p:sp>
      <p:pic>
        <p:nvPicPr>
          <p:cNvPr id="6" name="Picture 5" descr="A picture containing drawing&#10;&#10;Description automatically generated">
            <a:extLst>
              <a:ext uri="{FF2B5EF4-FFF2-40B4-BE49-F238E27FC236}">
                <a16:creationId xmlns:a16="http://schemas.microsoft.com/office/drawing/2014/main" id="{43103F2C-7990-3547-A855-67D66D1E8E7D}"/>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10462345" y="6095939"/>
            <a:ext cx="1082376" cy="206167"/>
          </a:xfrm>
          <a:prstGeom prst="rect">
            <a:avLst/>
          </a:prstGeom>
        </p:spPr>
      </p:pic>
      <p:sp>
        <p:nvSpPr>
          <p:cNvPr id="7" name="Slide Number Placeholder 6">
            <a:extLst>
              <a:ext uri="{FF2B5EF4-FFF2-40B4-BE49-F238E27FC236}">
                <a16:creationId xmlns:a16="http://schemas.microsoft.com/office/drawing/2014/main" id="{36A9001A-5F84-DF4F-A61A-665FB8625D92}"/>
              </a:ext>
            </a:extLst>
          </p:cNvPr>
          <p:cNvSpPr>
            <a:spLocks noGrp="1"/>
          </p:cNvSpPr>
          <p:nvPr>
            <p:ph type="sldNum" sz="quarter" idx="12"/>
            <p:custDataLst>
              <p:tags r:id="rId4"/>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29</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Tree>
    <p:extLst>
      <p:ext uri="{BB962C8B-B14F-4D97-AF65-F5344CB8AC3E}">
        <p14:creationId xmlns:p14="http://schemas.microsoft.com/office/powerpoint/2010/main" val="7983620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A0B17FC-FF4E-B943-8196-38F9676AEA73}"/>
              </a:ext>
            </a:extLst>
          </p:cNvPr>
          <p:cNvSpPr txBox="1"/>
          <p:nvPr>
            <p:custDataLst>
              <p:tags r:id="rId1"/>
            </p:custDataLst>
          </p:nvPr>
        </p:nvSpPr>
        <p:spPr>
          <a:xfrm>
            <a:off x="568563" y="1063878"/>
            <a:ext cx="9893644" cy="4572001"/>
          </a:xfrm>
          <a:prstGeom prst="rect">
            <a:avLst/>
          </a:prstGeom>
          <a:noFill/>
        </p:spPr>
        <p:txBody>
          <a:bodyPr wrap="square" rtlCol="0">
            <a:spAutoFit/>
          </a:bodyPr>
          <a:lstStyle/>
          <a:p>
            <a:r>
              <a:rPr lang="en-US" sz="3400" b="1">
                <a:solidFill>
                  <a:srgbClr val="502E85"/>
                </a:solidFill>
                <a:latin typeface="Montserrat" pitchFamily="2" charset="77"/>
                <a:cs typeface="Aharoni" panose="02010803020104030203" pitchFamily="2" charset="-79"/>
              </a:rPr>
              <a:t>L’objectif de cette recherche était de cerner les obstacles à la préparation et à l’intervention en cas de catastrophe dans les communautés autochtones.</a:t>
            </a:r>
          </a:p>
          <a:p>
            <a:endParaRPr lang="en-US" sz="2800">
              <a:solidFill>
                <a:schemeClr val="bg1"/>
              </a:solidFill>
              <a:latin typeface="Montserrat"/>
              <a:ea typeface="Times New Roman" panose="02020603050405020304" pitchFamily="18" charset="0"/>
              <a:cs typeface="Cordia New"/>
            </a:endParaRPr>
          </a:p>
          <a:p>
            <a:r>
              <a:rPr lang="en-US" sz="2600">
                <a:solidFill>
                  <a:schemeClr val="tx1">
                    <a:lumMod val="75000"/>
                    <a:lumOff val="25000"/>
                  </a:schemeClr>
                </a:solidFill>
                <a:latin typeface="Montserrat" pitchFamily="2" charset="77"/>
                <a:cs typeface="Aharoni" panose="02010803020104030203" pitchFamily="2" charset="-79"/>
              </a:rPr>
              <a:t>Cette enquête fait partie du Projet de résilience inclusive, financé par Sécurité publique Canada et mis en œuvre par </a:t>
            </a:r>
            <a:br>
              <a:rPr lang="en-US" sz="2600">
                <a:solidFill>
                  <a:schemeClr val="tx1">
                    <a:lumMod val="75000"/>
                    <a:lumOff val="25000"/>
                  </a:schemeClr>
                </a:solidFill>
                <a:latin typeface="Montserrat" pitchFamily="2" charset="77"/>
                <a:cs typeface="Aharoni" panose="02010803020104030203" pitchFamily="2" charset="-79"/>
              </a:rPr>
            </a:br>
            <a:r>
              <a:rPr lang="en-US" sz="2600">
                <a:solidFill>
                  <a:schemeClr val="tx1">
                    <a:lumMod val="75000"/>
                    <a:lumOff val="25000"/>
                  </a:schemeClr>
                </a:solidFill>
                <a:latin typeface="Montserrat" pitchFamily="2" charset="77"/>
                <a:cs typeface="Aharoni" panose="02010803020104030203" pitchFamily="2" charset="-79"/>
              </a:rPr>
              <a:t>la Croix-Rouge canadienne, en collaboration avec Partners for Action (P4A), BC Earthquake Alliance, Intelli-feu Canada et l’Association des femmes autochtones du Canada (AFAC).</a:t>
            </a:r>
            <a:endParaRPr lang="en-US" sz="2600">
              <a:solidFill>
                <a:schemeClr val="tx1">
                  <a:lumMod val="75000"/>
                  <a:lumOff val="25000"/>
                </a:schemeClr>
              </a:solidFill>
              <a:latin typeface="Montserrat"/>
              <a:ea typeface="Times New Roman" panose="02020603050405020304" pitchFamily="18" charset="0"/>
              <a:cs typeface="Cordia New"/>
            </a:endParaRPr>
          </a:p>
        </p:txBody>
      </p:sp>
      <p:sp>
        <p:nvSpPr>
          <p:cNvPr id="9" name="TextBox 8">
            <a:extLst>
              <a:ext uri="{FF2B5EF4-FFF2-40B4-BE49-F238E27FC236}">
                <a16:creationId xmlns:a16="http://schemas.microsoft.com/office/drawing/2014/main" id="{0F5306F3-1DDE-ED42-BAA6-54DEDEAB0C64}"/>
              </a:ext>
            </a:extLst>
          </p:cNvPr>
          <p:cNvSpPr txBox="1"/>
          <p:nvPr>
            <p:custDataLst>
              <p:tags r:id="rId2"/>
            </p:custDataLst>
          </p:nvPr>
        </p:nvSpPr>
        <p:spPr>
          <a:xfrm>
            <a:off x="555863" y="6219034"/>
            <a:ext cx="8111552" cy="198120"/>
          </a:xfrm>
          <a:prstGeom prst="rect">
            <a:avLst/>
          </a:prstGeom>
          <a:noFill/>
        </p:spPr>
        <p:txBody>
          <a:bodyPr wrap="square" rtlCol="0" anchor="t">
            <a:spAutoFit/>
          </a:bodyPr>
          <a:lstStyle/>
          <a:p>
            <a:r>
              <a:rPr lang="en-US" sz="700">
                <a:solidFill>
                  <a:schemeClr val="bg1">
                    <a:lumMod val="65000"/>
                  </a:schemeClr>
                </a:solidFill>
                <a:latin typeface="Montserrat"/>
              </a:rPr>
              <a:t>PERSPECTIVES ATTRIBUABLES À : ENVIRONICS RESEARCH</a:t>
            </a:r>
            <a:endParaRPr lang="en-US" sz="700" cap="all">
              <a:solidFill>
                <a:schemeClr val="bg1">
                  <a:lumMod val="65000"/>
                </a:schemeClr>
              </a:solidFill>
              <a:latin typeface="Montserrat"/>
              <a:cs typeface="Cordia New"/>
            </a:endParaRPr>
          </a:p>
        </p:txBody>
      </p:sp>
      <p:sp>
        <p:nvSpPr>
          <p:cNvPr id="11" name="TextBox 10">
            <a:extLst>
              <a:ext uri="{FF2B5EF4-FFF2-40B4-BE49-F238E27FC236}">
                <a16:creationId xmlns:a16="http://schemas.microsoft.com/office/drawing/2014/main" id="{AFB31147-C89A-874F-ACEB-996CD8475FA2}"/>
              </a:ext>
            </a:extLst>
          </p:cNvPr>
          <p:cNvSpPr txBox="1"/>
          <p:nvPr>
            <p:custDataLst>
              <p:tags r:id="rId3"/>
            </p:custDataLst>
          </p:nvPr>
        </p:nvSpPr>
        <p:spPr>
          <a:xfrm>
            <a:off x="557187" y="6058438"/>
            <a:ext cx="5314878" cy="213360"/>
          </a:xfrm>
          <a:prstGeom prst="rect">
            <a:avLst/>
          </a:prstGeom>
          <a:noFill/>
        </p:spPr>
        <p:txBody>
          <a:bodyPr wrap="square" rtlCol="0">
            <a:spAutoFit/>
          </a:bodyPr>
          <a:lstStyle/>
          <a:p>
            <a:r>
              <a:rPr lang="en-US" sz="800" b="1">
                <a:solidFill>
                  <a:schemeClr val="bg1">
                    <a:lumMod val="75000"/>
                  </a:schemeClr>
                </a:solidFill>
                <a:latin typeface="Montserrat" pitchFamily="2" charset="77"/>
              </a:rPr>
              <a:t>AFAC | ENQUÊTE SUR LA RÉSILIENCE INCLUSIVE 2023</a:t>
            </a:r>
            <a:endParaRPr lang="en-US" sz="800">
              <a:solidFill>
                <a:schemeClr val="bg1">
                  <a:lumMod val="75000"/>
                </a:schemeClr>
              </a:solidFill>
              <a:latin typeface="Montserrat" pitchFamily="2" charset="77"/>
            </a:endParaRPr>
          </a:p>
        </p:txBody>
      </p:sp>
      <p:sp>
        <p:nvSpPr>
          <p:cNvPr id="13" name="Slide Number Placeholder 6">
            <a:extLst>
              <a:ext uri="{FF2B5EF4-FFF2-40B4-BE49-F238E27FC236}">
                <a16:creationId xmlns:a16="http://schemas.microsoft.com/office/drawing/2014/main" id="{17562123-E09B-1B43-BEB9-6CFD0F591E93}"/>
              </a:ext>
            </a:extLst>
          </p:cNvPr>
          <p:cNvSpPr>
            <a:spLocks noGrp="1"/>
          </p:cNvSpPr>
          <p:nvPr>
            <p:ph type="sldNum" sz="quarter" idx="12"/>
            <p:custDataLst>
              <p:tags r:id="rId4"/>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3</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pic>
        <p:nvPicPr>
          <p:cNvPr id="8" name="Picture 7" descr="A picture containing object, clock, drawing&#10;&#10;Description automatically generated">
            <a:extLst>
              <a:ext uri="{FF2B5EF4-FFF2-40B4-BE49-F238E27FC236}">
                <a16:creationId xmlns:a16="http://schemas.microsoft.com/office/drawing/2014/main" id="{515089FB-C7A9-DC47-AC98-8D056A56AAED}"/>
              </a:ext>
            </a:extLst>
          </p:cNvPr>
          <p:cNvPicPr>
            <a:picLocks noChangeAspect="1"/>
          </p:cNvPicPr>
          <p:nvPr>
            <p:custDataLst>
              <p:tags r:id="rId5"/>
            </p:custDataLst>
          </p:nvPr>
        </p:nvPicPr>
        <p:blipFill>
          <a:blip r:embed="rId8">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Tree>
    <p:extLst>
      <p:ext uri="{BB962C8B-B14F-4D97-AF65-F5344CB8AC3E}">
        <p14:creationId xmlns:p14="http://schemas.microsoft.com/office/powerpoint/2010/main" val="254732651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AC1BF3-C055-0444-9DE2-74CA3AB24B60}"/>
              </a:ext>
            </a:extLst>
          </p:cNvPr>
          <p:cNvSpPr/>
          <p:nvPr>
            <p:custDataLst>
              <p:tags r:id="rId1"/>
            </p:custDataLst>
          </p:nvPr>
        </p:nvSpPr>
        <p:spPr>
          <a:xfrm>
            <a:off x="572953" y="1065562"/>
            <a:ext cx="3599653" cy="1200072"/>
          </a:xfrm>
          <a:prstGeom prst="rect">
            <a:avLst/>
          </a:prstGeom>
        </p:spPr>
        <p:txBody>
          <a:bodyPr wrap="square">
            <a:spAutoFit/>
          </a:bodyPr>
          <a:lstStyle/>
          <a:p>
            <a:r>
              <a:rPr lang="fr-CA" sz="3599" b="1" cap="all" dirty="0">
                <a:solidFill>
                  <a:srgbClr val="502E85"/>
                </a:solidFill>
                <a:latin typeface="Montserrat" pitchFamily="2" charset="77"/>
                <a:ea typeface="Times New Roman" panose="02020603050405020304" pitchFamily="18" charset="0"/>
                <a:cs typeface="Cordia New"/>
              </a:rPr>
              <a:t>PROFIL DE LOGEMENT</a:t>
            </a:r>
            <a:endParaRPr lang="fr-CA" sz="4399" b="1" cap="all" dirty="0">
              <a:solidFill>
                <a:srgbClr val="502E85"/>
              </a:solidFill>
              <a:latin typeface="Montserrat Light" pitchFamily="2" charset="77"/>
              <a:ea typeface="Times New Roman" panose="02020603050405020304" pitchFamily="18" charset="0"/>
              <a:cs typeface="Cordia New"/>
            </a:endParaRPr>
          </a:p>
        </p:txBody>
      </p:sp>
      <p:sp>
        <p:nvSpPr>
          <p:cNvPr id="12" name="TextBox 11">
            <a:extLst>
              <a:ext uri="{FF2B5EF4-FFF2-40B4-BE49-F238E27FC236}">
                <a16:creationId xmlns:a16="http://schemas.microsoft.com/office/drawing/2014/main" id="{380A8598-36C9-6844-9D99-3D491E73E26B}"/>
              </a:ext>
            </a:extLst>
          </p:cNvPr>
          <p:cNvSpPr txBox="1"/>
          <p:nvPr>
            <p:custDataLst>
              <p:tags r:id="rId2"/>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13" name="TextBox 12">
            <a:extLst>
              <a:ext uri="{FF2B5EF4-FFF2-40B4-BE49-F238E27FC236}">
                <a16:creationId xmlns:a16="http://schemas.microsoft.com/office/drawing/2014/main" id="{3D6D23D8-CFB3-DF42-B565-2108B07FE666}"/>
              </a:ext>
            </a:extLst>
          </p:cNvPr>
          <p:cNvSpPr txBox="1"/>
          <p:nvPr>
            <p:custDataLst>
              <p:tags r:id="rId3"/>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sp>
        <p:nvSpPr>
          <p:cNvPr id="17" name="Slide Number Placeholder 6">
            <a:extLst>
              <a:ext uri="{FF2B5EF4-FFF2-40B4-BE49-F238E27FC236}">
                <a16:creationId xmlns:a16="http://schemas.microsoft.com/office/drawing/2014/main" id="{01C014E2-0941-0F45-A293-1598C3B4120E}"/>
              </a:ext>
            </a:extLst>
          </p:cNvPr>
          <p:cNvSpPr>
            <a:spLocks noGrp="1"/>
          </p:cNvSpPr>
          <p:nvPr>
            <p:ph type="sldNum" sz="quarter" idx="12"/>
            <p:custDataLst>
              <p:tags r:id="rId4"/>
            </p:custDataLst>
          </p:nvPr>
        </p:nvSpPr>
        <p:spPr>
          <a:xfrm>
            <a:off x="7417755" y="5991435"/>
            <a:ext cx="2742843" cy="365077"/>
          </a:xfrm>
        </p:spPr>
        <p:txBody>
          <a:bodyPr/>
          <a:lstStyle/>
          <a:p>
            <a:fld id="{752303FB-50EA-0243-9F54-FFF0D673E8DC}" type="slidenum">
              <a:rPr lang="fr-CA" sz="1100" smtClean="0">
                <a:solidFill>
                  <a:schemeClr val="bg1">
                    <a:lumMod val="85000"/>
                  </a:schemeClr>
                </a:solidFill>
                <a:latin typeface="Montserrat" pitchFamily="2" charset="77"/>
              </a:rPr>
              <a:t>30</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pic>
        <p:nvPicPr>
          <p:cNvPr id="9" name="Picture 8" descr="A picture containing object, clock, drawing&#10;&#10;Description automatically generated">
            <a:extLst>
              <a:ext uri="{FF2B5EF4-FFF2-40B4-BE49-F238E27FC236}">
                <a16:creationId xmlns:a16="http://schemas.microsoft.com/office/drawing/2014/main" id="{6D461B08-6678-5940-AAF4-D0CB216A9C62}"/>
              </a:ext>
            </a:extLst>
          </p:cNvPr>
          <p:cNvPicPr>
            <a:picLocks noChangeAspect="1"/>
          </p:cNvPicPr>
          <p:nvPr>
            <p:custDataLst>
              <p:tags r:id="rId5"/>
            </p:custDataLst>
          </p:nvPr>
        </p:nvPicPr>
        <p:blipFill>
          <a:blip r:embed="rId25">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graphicFrame>
        <p:nvGraphicFramePr>
          <p:cNvPr id="2" name="Table 4">
            <a:extLst>
              <a:ext uri="{FF2B5EF4-FFF2-40B4-BE49-F238E27FC236}">
                <a16:creationId xmlns:a16="http://schemas.microsoft.com/office/drawing/2014/main" id="{EE7835FB-9565-BE49-4744-FE5503CE2922}"/>
              </a:ext>
            </a:extLst>
          </p:cNvPr>
          <p:cNvGraphicFramePr>
            <a:graphicFrameLocks noGrp="1"/>
          </p:cNvGraphicFramePr>
          <p:nvPr>
            <p:custDataLst>
              <p:tags r:id="rId6"/>
            </p:custDataLst>
            <p:extLst>
              <p:ext uri="{D42A27DB-BD31-4B8C-83A1-F6EECF244321}">
                <p14:modId xmlns:p14="http://schemas.microsoft.com/office/powerpoint/2010/main" val="2217917763"/>
              </p:ext>
            </p:extLst>
          </p:nvPr>
        </p:nvGraphicFramePr>
        <p:xfrm>
          <a:off x="8858694" y="3096250"/>
          <a:ext cx="2795664" cy="887768"/>
        </p:xfrm>
        <a:graphic>
          <a:graphicData uri="http://schemas.openxmlformats.org/drawingml/2006/table">
            <a:tbl>
              <a:tblPr firstRow="1" bandRow="1">
                <a:tableStyleId>{5C22544A-7EE6-4342-B048-85BDC9FD1C3A}</a:tableStyleId>
              </a:tblPr>
              <a:tblGrid>
                <a:gridCol w="1397832">
                  <a:extLst>
                    <a:ext uri="{9D8B030D-6E8A-4147-A177-3AD203B41FA5}">
                      <a16:colId xmlns:a16="http://schemas.microsoft.com/office/drawing/2014/main" val="4155155814"/>
                    </a:ext>
                  </a:extLst>
                </a:gridCol>
                <a:gridCol w="1397832">
                  <a:extLst>
                    <a:ext uri="{9D8B030D-6E8A-4147-A177-3AD203B41FA5}">
                      <a16:colId xmlns:a16="http://schemas.microsoft.com/office/drawing/2014/main" val="4216881226"/>
                    </a:ext>
                  </a:extLst>
                </a:gridCol>
              </a:tblGrid>
              <a:tr h="443884">
                <a:tc>
                  <a:txBody>
                    <a:bodyPr/>
                    <a:lstStyle/>
                    <a:p>
                      <a:pPr algn="ctr"/>
                      <a:r>
                        <a:rPr lang="en-CA" sz="2300" b="1" dirty="0">
                          <a:ln>
                            <a:noFill/>
                          </a:ln>
                          <a:solidFill>
                            <a:srgbClr val="502E85"/>
                          </a:solidFill>
                          <a:latin typeface="Montserrat" pitchFamily="2" charset="77"/>
                        </a:rPr>
                        <a:t>100 %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95 %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443884">
                <a:tc>
                  <a:txBody>
                    <a:bodyPr/>
                    <a:lstStyle/>
                    <a:p>
                      <a:pPr algn="ctr"/>
                      <a:r>
                        <a:rPr lang="en-CA" sz="1100" b="0">
                          <a:solidFill>
                            <a:srgbClr val="502E85"/>
                          </a:solidFill>
                          <a:latin typeface="Montserrat" pitchFamily="2" charset="77"/>
                        </a:rPr>
                        <a:t>Électricité</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dirty="0">
                          <a:solidFill>
                            <a:srgbClr val="502E85"/>
                          </a:solidFill>
                          <a:latin typeface="Montserrat" pitchFamily="2" charset="77"/>
                        </a:rPr>
                        <a:t>Internet</a:t>
                      </a:r>
                    </a:p>
                    <a:p>
                      <a:pPr algn="ctr"/>
                      <a:endParaRPr lang="en-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graphicFrame>
        <p:nvGraphicFramePr>
          <p:cNvPr id="6" name="Table 4">
            <a:extLst>
              <a:ext uri="{FF2B5EF4-FFF2-40B4-BE49-F238E27FC236}">
                <a16:creationId xmlns:a16="http://schemas.microsoft.com/office/drawing/2014/main" id="{EE5F95E1-C6DE-7DE5-2353-63BFE5209005}"/>
              </a:ext>
            </a:extLst>
          </p:cNvPr>
          <p:cNvGraphicFramePr>
            <a:graphicFrameLocks noGrp="1"/>
          </p:cNvGraphicFramePr>
          <p:nvPr>
            <p:custDataLst>
              <p:tags r:id="rId7"/>
            </p:custDataLst>
            <p:extLst>
              <p:ext uri="{D42A27DB-BD31-4B8C-83A1-F6EECF244321}">
                <p14:modId xmlns:p14="http://schemas.microsoft.com/office/powerpoint/2010/main" val="117529936"/>
              </p:ext>
            </p:extLst>
          </p:nvPr>
        </p:nvGraphicFramePr>
        <p:xfrm>
          <a:off x="5071623" y="1618861"/>
          <a:ext cx="6856420" cy="870604"/>
        </p:xfrm>
        <a:graphic>
          <a:graphicData uri="http://schemas.openxmlformats.org/drawingml/2006/table">
            <a:tbl>
              <a:tblPr firstRow="1" bandRow="1">
                <a:tableStyleId>{5C22544A-7EE6-4342-B048-85BDC9FD1C3A}</a:tableStyleId>
              </a:tblPr>
              <a:tblGrid>
                <a:gridCol w="1346797">
                  <a:extLst>
                    <a:ext uri="{9D8B030D-6E8A-4147-A177-3AD203B41FA5}">
                      <a16:colId xmlns:a16="http://schemas.microsoft.com/office/drawing/2014/main" val="4155155814"/>
                    </a:ext>
                  </a:extLst>
                </a:gridCol>
                <a:gridCol w="1346797">
                  <a:extLst>
                    <a:ext uri="{9D8B030D-6E8A-4147-A177-3AD203B41FA5}">
                      <a16:colId xmlns:a16="http://schemas.microsoft.com/office/drawing/2014/main" val="1206398242"/>
                    </a:ext>
                  </a:extLst>
                </a:gridCol>
                <a:gridCol w="1346797">
                  <a:extLst>
                    <a:ext uri="{9D8B030D-6E8A-4147-A177-3AD203B41FA5}">
                      <a16:colId xmlns:a16="http://schemas.microsoft.com/office/drawing/2014/main" val="3514121188"/>
                    </a:ext>
                  </a:extLst>
                </a:gridCol>
                <a:gridCol w="1469232">
                  <a:extLst>
                    <a:ext uri="{9D8B030D-6E8A-4147-A177-3AD203B41FA5}">
                      <a16:colId xmlns:a16="http://schemas.microsoft.com/office/drawing/2014/main" val="4004047623"/>
                    </a:ext>
                  </a:extLst>
                </a:gridCol>
                <a:gridCol w="1346797">
                  <a:extLst>
                    <a:ext uri="{9D8B030D-6E8A-4147-A177-3AD203B41FA5}">
                      <a16:colId xmlns:a16="http://schemas.microsoft.com/office/drawing/2014/main" val="4161164461"/>
                    </a:ext>
                  </a:extLst>
                </a:gridCol>
              </a:tblGrid>
              <a:tr h="443884">
                <a:tc>
                  <a:txBody>
                    <a:bodyPr/>
                    <a:lstStyle/>
                    <a:p>
                      <a:pPr algn="ctr"/>
                      <a:r>
                        <a:rPr lang="fr-CA" sz="2300" b="1" i="0">
                          <a:ln>
                            <a:noFill/>
                          </a:ln>
                          <a:solidFill>
                            <a:srgbClr val="502E85"/>
                          </a:solidFill>
                          <a:latin typeface="Montserrat" pitchFamily="2" charset="77"/>
                        </a:rPr>
                        <a:t>43 %</a:t>
                      </a:r>
                      <a:endParaRPr lang="fr-CA" sz="2300" b="1" i="0"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300" b="1">
                          <a:ln>
                            <a:noFill/>
                          </a:ln>
                          <a:solidFill>
                            <a:srgbClr val="502E85"/>
                          </a:solidFill>
                          <a:latin typeface="Montserrat" pitchFamily="2" charset="77"/>
                        </a:rPr>
                        <a:t>31 %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300" b="1">
                          <a:ln>
                            <a:noFill/>
                          </a:ln>
                          <a:solidFill>
                            <a:srgbClr val="502E85"/>
                          </a:solidFill>
                          <a:latin typeface="Montserrat" pitchFamily="2" charset="77"/>
                        </a:rPr>
                        <a:t>13 %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300" b="1">
                          <a:ln>
                            <a:noFill/>
                          </a:ln>
                          <a:solidFill>
                            <a:srgbClr val="502E85"/>
                          </a:solidFill>
                          <a:latin typeface="Montserrat" pitchFamily="2" charset="77"/>
                        </a:rPr>
                        <a:t>11 %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300" b="1">
                          <a:ln>
                            <a:noFill/>
                          </a:ln>
                          <a:solidFill>
                            <a:srgbClr val="502E85"/>
                          </a:solidFill>
                          <a:latin typeface="Montserrat" pitchFamily="2" charset="77"/>
                        </a:rPr>
                        <a:t>2 %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0">
                <a:tc>
                  <a:txBody>
                    <a:bodyPr/>
                    <a:lstStyle/>
                    <a:p>
                      <a:pPr algn="ctr"/>
                      <a:r>
                        <a:rPr lang="fr-CA" sz="1100" b="0" i="0">
                          <a:solidFill>
                            <a:srgbClr val="502E85"/>
                          </a:solidFill>
                          <a:latin typeface="Montserrat" pitchFamily="2" charset="77"/>
                        </a:rPr>
                        <a:t>Propriétaire</a:t>
                      </a:r>
                      <a:endParaRPr lang="fr-CA" sz="1100" b="0" i="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CA" sz="1100" b="0">
                          <a:solidFill>
                            <a:srgbClr val="502E85"/>
                          </a:solidFill>
                          <a:latin typeface="Montserrat" pitchFamily="2" charset="77"/>
                        </a:rPr>
                        <a:t>Locataire</a:t>
                      </a:r>
                      <a:endParaRPr kumimoji="0" lang="fr-CA" sz="1100" b="0" i="1" u="none" strike="noStrike" kern="1200" cap="none" spc="0" normalizeH="0" baseline="0" noProof="0">
                        <a:ln>
                          <a:noFill/>
                        </a:ln>
                        <a:solidFill>
                          <a:srgbClr val="502E85"/>
                        </a:solidFill>
                        <a:effectLst/>
                        <a:uLnTx/>
                        <a:uFillTx/>
                        <a:latin typeface="Montserrat" pitchFamily="2" charset="77"/>
                        <a:ea typeface="+mn-ea"/>
                        <a:cs typeface="+mn-cs"/>
                      </a:endParaRPr>
                    </a:p>
                    <a:p>
                      <a:pPr algn="ct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CA" sz="1100" b="0">
                          <a:solidFill>
                            <a:srgbClr val="502E85"/>
                          </a:solidFill>
                          <a:latin typeface="Montserrat" pitchFamily="2" charset="77"/>
                        </a:rPr>
                        <a:t>Propriété de la bande</a:t>
                      </a: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CA" sz="1100" b="0">
                          <a:solidFill>
                            <a:srgbClr val="502E85"/>
                          </a:solidFill>
                          <a:latin typeface="Montserrat" pitchFamily="2" charset="77"/>
                        </a:rPr>
                        <a:t>Avec famille/amis</a:t>
                      </a: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CA" sz="1100" b="0" dirty="0">
                          <a:solidFill>
                            <a:srgbClr val="502E85"/>
                          </a:solidFill>
                          <a:latin typeface="Montserrat" pitchFamily="2" charset="77"/>
                        </a:rPr>
                        <a:t>Autre/pas de logement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graphicFrame>
        <p:nvGraphicFramePr>
          <p:cNvPr id="14" name="Table 4">
            <a:extLst>
              <a:ext uri="{FF2B5EF4-FFF2-40B4-BE49-F238E27FC236}">
                <a16:creationId xmlns:a16="http://schemas.microsoft.com/office/drawing/2014/main" id="{08D1014D-6CE4-DFB4-4863-E893D7A6650C}"/>
              </a:ext>
            </a:extLst>
          </p:cNvPr>
          <p:cNvGraphicFramePr>
            <a:graphicFrameLocks noGrp="1"/>
          </p:cNvGraphicFramePr>
          <p:nvPr>
            <p:custDataLst>
              <p:tags r:id="rId8"/>
            </p:custDataLst>
            <p:extLst>
              <p:ext uri="{D42A27DB-BD31-4B8C-83A1-F6EECF244321}">
                <p14:modId xmlns:p14="http://schemas.microsoft.com/office/powerpoint/2010/main" val="4001612897"/>
              </p:ext>
            </p:extLst>
          </p:nvPr>
        </p:nvGraphicFramePr>
        <p:xfrm>
          <a:off x="1131217" y="4530846"/>
          <a:ext cx="5599520" cy="870604"/>
        </p:xfrm>
        <a:graphic>
          <a:graphicData uri="http://schemas.openxmlformats.org/drawingml/2006/table">
            <a:tbl>
              <a:tblPr firstRow="1" bandRow="1"/>
              <a:tblGrid>
                <a:gridCol w="1109948">
                  <a:extLst>
                    <a:ext uri="{9D8B030D-6E8A-4147-A177-3AD203B41FA5}">
                      <a16:colId xmlns:a16="http://schemas.microsoft.com/office/drawing/2014/main" val="4155155814"/>
                    </a:ext>
                  </a:extLst>
                </a:gridCol>
                <a:gridCol w="1122393">
                  <a:extLst>
                    <a:ext uri="{9D8B030D-6E8A-4147-A177-3AD203B41FA5}">
                      <a16:colId xmlns:a16="http://schemas.microsoft.com/office/drawing/2014/main" val="1206398242"/>
                    </a:ext>
                  </a:extLst>
                </a:gridCol>
                <a:gridCol w="1122393">
                  <a:extLst>
                    <a:ext uri="{9D8B030D-6E8A-4147-A177-3AD203B41FA5}">
                      <a16:colId xmlns:a16="http://schemas.microsoft.com/office/drawing/2014/main" val="3514121188"/>
                    </a:ext>
                  </a:extLst>
                </a:gridCol>
                <a:gridCol w="1122393">
                  <a:extLst>
                    <a:ext uri="{9D8B030D-6E8A-4147-A177-3AD203B41FA5}">
                      <a16:colId xmlns:a16="http://schemas.microsoft.com/office/drawing/2014/main" val="4004047623"/>
                    </a:ext>
                  </a:extLst>
                </a:gridCol>
                <a:gridCol w="1122393">
                  <a:extLst>
                    <a:ext uri="{9D8B030D-6E8A-4147-A177-3AD203B41FA5}">
                      <a16:colId xmlns:a16="http://schemas.microsoft.com/office/drawing/2014/main" val="1173855413"/>
                    </a:ext>
                  </a:extLst>
                </a:gridCol>
              </a:tblGrid>
              <a:tr h="4438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63 %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28 %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25 %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10 %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5 %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i="0">
                          <a:solidFill>
                            <a:srgbClr val="502E85"/>
                          </a:solidFill>
                          <a:latin typeface="Montserrat" pitchFamily="2" charset="77"/>
                        </a:rPr>
                        <a:t>Électricité</a:t>
                      </a:r>
                      <a:endParaRPr lang="fr-CA" sz="1100" b="0" i="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Bois</a:t>
                      </a:r>
                      <a:endParaRPr kumimoji="0" lang="fr-CA" sz="1100" b="0" i="1" u="none" strike="noStrike" kern="1200" cap="none" spc="0" normalizeH="0" baseline="0" noProof="0">
                        <a:ln>
                          <a:noFill/>
                        </a:ln>
                        <a:solidFill>
                          <a:srgbClr val="502E85"/>
                        </a:solidFill>
                        <a:effectLst/>
                        <a:uLnTx/>
                        <a:uFillTx/>
                        <a:latin typeface="Montserrat" pitchFamily="2" charset="77"/>
                        <a:ea typeface="+mn-ea"/>
                        <a:cs typeface="+mn-cs"/>
                      </a:endParaRPr>
                    </a:p>
                    <a:p>
                      <a:pPr algn="ct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Gaz naturel</a:t>
                      </a: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Propane</a:t>
                      </a: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dirty="0">
                          <a:solidFill>
                            <a:srgbClr val="502E85"/>
                          </a:solidFill>
                          <a:latin typeface="Montserrat" pitchFamily="2" charset="77"/>
                        </a:rPr>
                        <a:t>Autre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graphicFrame>
        <p:nvGraphicFramePr>
          <p:cNvPr id="16" name="Table 4">
            <a:extLst>
              <a:ext uri="{FF2B5EF4-FFF2-40B4-BE49-F238E27FC236}">
                <a16:creationId xmlns:a16="http://schemas.microsoft.com/office/drawing/2014/main" id="{398CAC9D-B9D3-F336-65EA-EE9B5BF5CEEF}"/>
              </a:ext>
            </a:extLst>
          </p:cNvPr>
          <p:cNvGraphicFramePr>
            <a:graphicFrameLocks noGrp="1"/>
          </p:cNvGraphicFramePr>
          <p:nvPr>
            <p:custDataLst>
              <p:tags r:id="rId9"/>
            </p:custDataLst>
            <p:extLst>
              <p:ext uri="{D42A27DB-BD31-4B8C-83A1-F6EECF244321}">
                <p14:modId xmlns:p14="http://schemas.microsoft.com/office/powerpoint/2010/main" val="1652680048"/>
              </p:ext>
            </p:extLst>
          </p:nvPr>
        </p:nvGraphicFramePr>
        <p:xfrm>
          <a:off x="4325500" y="3096250"/>
          <a:ext cx="4069336" cy="1038244"/>
        </p:xfrm>
        <a:graphic>
          <a:graphicData uri="http://schemas.openxmlformats.org/drawingml/2006/table">
            <a:tbl>
              <a:tblPr firstRow="1" bandRow="1">
                <a:tableStyleId>{5C22544A-7EE6-4342-B048-85BDC9FD1C3A}</a:tableStyleId>
              </a:tblPr>
              <a:tblGrid>
                <a:gridCol w="1017334">
                  <a:extLst>
                    <a:ext uri="{9D8B030D-6E8A-4147-A177-3AD203B41FA5}">
                      <a16:colId xmlns:a16="http://schemas.microsoft.com/office/drawing/2014/main" val="4155155814"/>
                    </a:ext>
                  </a:extLst>
                </a:gridCol>
                <a:gridCol w="1017334">
                  <a:extLst>
                    <a:ext uri="{9D8B030D-6E8A-4147-A177-3AD203B41FA5}">
                      <a16:colId xmlns:a16="http://schemas.microsoft.com/office/drawing/2014/main" val="4216881226"/>
                    </a:ext>
                  </a:extLst>
                </a:gridCol>
                <a:gridCol w="1017334">
                  <a:extLst>
                    <a:ext uri="{9D8B030D-6E8A-4147-A177-3AD203B41FA5}">
                      <a16:colId xmlns:a16="http://schemas.microsoft.com/office/drawing/2014/main" val="1671177876"/>
                    </a:ext>
                  </a:extLst>
                </a:gridCol>
                <a:gridCol w="1017334">
                  <a:extLst>
                    <a:ext uri="{9D8B030D-6E8A-4147-A177-3AD203B41FA5}">
                      <a16:colId xmlns:a16="http://schemas.microsoft.com/office/drawing/2014/main" val="2402227096"/>
                    </a:ext>
                  </a:extLst>
                </a:gridCol>
              </a:tblGrid>
              <a:tr h="443884">
                <a:tc>
                  <a:txBody>
                    <a:bodyPr/>
                    <a:lstStyle/>
                    <a:p>
                      <a:pPr algn="ctr"/>
                      <a:r>
                        <a:rPr lang="fr-CA" sz="2300" b="1" noProof="0">
                          <a:ln>
                            <a:noFill/>
                          </a:ln>
                          <a:solidFill>
                            <a:srgbClr val="502E85"/>
                          </a:solidFill>
                          <a:latin typeface="Montserrat" pitchFamily="2" charset="77"/>
                        </a:rPr>
                        <a:t>20 %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300" b="1" noProof="0">
                          <a:ln>
                            <a:noFill/>
                          </a:ln>
                          <a:solidFill>
                            <a:srgbClr val="502E85"/>
                          </a:solidFill>
                          <a:latin typeface="Montserrat" pitchFamily="2" charset="77"/>
                        </a:rPr>
                        <a:t>42 %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300" b="1" noProof="0">
                          <a:ln>
                            <a:noFill/>
                          </a:ln>
                          <a:solidFill>
                            <a:srgbClr val="502E85"/>
                          </a:solidFill>
                          <a:latin typeface="Montserrat" pitchFamily="2" charset="77"/>
                        </a:rPr>
                        <a:t>31 %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300" b="1" noProof="0">
                          <a:ln>
                            <a:noFill/>
                          </a:ln>
                          <a:solidFill>
                            <a:srgbClr val="502E85"/>
                          </a:solidFill>
                          <a:latin typeface="Montserrat" pitchFamily="2" charset="77"/>
                        </a:rPr>
                        <a:t>16 %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443884">
                <a:tc>
                  <a:txBody>
                    <a:bodyPr/>
                    <a:lstStyle/>
                    <a:p>
                      <a:pPr algn="ctr"/>
                      <a:r>
                        <a:rPr lang="fr-CA" sz="1100" b="0" noProof="0">
                          <a:solidFill>
                            <a:srgbClr val="502E85"/>
                          </a:solidFill>
                          <a:latin typeface="Montserrat" pitchFamily="2" charset="77"/>
                        </a:rPr>
                        <a:t>Enfants 0-4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CA" sz="1100" b="0" noProof="0">
                          <a:solidFill>
                            <a:srgbClr val="502E85"/>
                          </a:solidFill>
                          <a:latin typeface="Montserrat" pitchFamily="2" charset="77"/>
                        </a:rPr>
                        <a:t>Enfants 5-17</a:t>
                      </a:r>
                    </a:p>
                    <a:p>
                      <a:pPr algn="ctr"/>
                      <a:endParaRPr lang="fr-CA" sz="1100" b="0" noProof="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CA" sz="1100" b="0" noProof="0">
                          <a:solidFill>
                            <a:srgbClr val="502E85"/>
                          </a:solidFill>
                          <a:latin typeface="Montserrat" pitchFamily="2" charset="77"/>
                        </a:rPr>
                        <a:t>Personne de 55 ans et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CA" sz="1100" b="0" noProof="0" dirty="0">
                          <a:solidFill>
                            <a:srgbClr val="502E85"/>
                          </a:solidFill>
                          <a:latin typeface="Montserrat" pitchFamily="2" charset="77"/>
                        </a:rPr>
                        <a:t>Personne handicapée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sp>
        <p:nvSpPr>
          <p:cNvPr id="18" name="TextBox 17">
            <a:extLst>
              <a:ext uri="{FF2B5EF4-FFF2-40B4-BE49-F238E27FC236}">
                <a16:creationId xmlns:a16="http://schemas.microsoft.com/office/drawing/2014/main" id="{0AEF52A5-67B6-48ED-EF0F-5E04906544D9}"/>
              </a:ext>
            </a:extLst>
          </p:cNvPr>
          <p:cNvSpPr txBox="1"/>
          <p:nvPr>
            <p:custDataLst>
              <p:tags r:id="rId10"/>
            </p:custDataLst>
          </p:nvPr>
        </p:nvSpPr>
        <p:spPr>
          <a:xfrm>
            <a:off x="6630714" y="1213514"/>
            <a:ext cx="4084676" cy="365760"/>
          </a:xfrm>
          <a:prstGeom prst="rect">
            <a:avLst/>
          </a:prstGeom>
          <a:noFill/>
        </p:spPr>
        <p:txBody>
          <a:bodyPr wrap="square" rtlCol="0">
            <a:spAutoFit/>
          </a:bodyPr>
          <a:lstStyle/>
          <a:p>
            <a:pPr algn="ctr"/>
            <a:r>
              <a:rPr lang="fr-CA" dirty="0">
                <a:solidFill>
                  <a:schemeClr val="tx1">
                    <a:lumMod val="75000"/>
                    <a:lumOff val="25000"/>
                  </a:schemeClr>
                </a:solidFill>
                <a:latin typeface="Montserrat" pitchFamily="2" charset="77"/>
              </a:rPr>
              <a:t>SITUATION DE VIE ACTUELLE</a:t>
            </a:r>
          </a:p>
        </p:txBody>
      </p:sp>
      <p:sp>
        <p:nvSpPr>
          <p:cNvPr id="19" name="TextBox 18">
            <a:extLst>
              <a:ext uri="{FF2B5EF4-FFF2-40B4-BE49-F238E27FC236}">
                <a16:creationId xmlns:a16="http://schemas.microsoft.com/office/drawing/2014/main" id="{82C3E04B-8AC1-5BD2-92B1-D7AE6D04741F}"/>
              </a:ext>
            </a:extLst>
          </p:cNvPr>
          <p:cNvSpPr txBox="1"/>
          <p:nvPr>
            <p:custDataLst>
              <p:tags r:id="rId11"/>
            </p:custDataLst>
          </p:nvPr>
        </p:nvSpPr>
        <p:spPr>
          <a:xfrm>
            <a:off x="4932120" y="2692462"/>
            <a:ext cx="3142593" cy="365760"/>
          </a:xfrm>
          <a:prstGeom prst="rect">
            <a:avLst/>
          </a:prstGeom>
          <a:noFill/>
        </p:spPr>
        <p:txBody>
          <a:bodyPr wrap="square" rtlCol="0">
            <a:spAutoFit/>
          </a:bodyPr>
          <a:lstStyle/>
          <a:p>
            <a:pPr algn="ctr"/>
            <a:r>
              <a:rPr lang="fr-CA" dirty="0">
                <a:solidFill>
                  <a:schemeClr val="tx1">
                    <a:lumMod val="75000"/>
                    <a:lumOff val="25000"/>
                  </a:schemeClr>
                </a:solidFill>
                <a:latin typeface="Montserrat" pitchFamily="2" charset="77"/>
              </a:rPr>
              <a:t>MEMBRES DU MÉNAGE</a:t>
            </a:r>
          </a:p>
        </p:txBody>
      </p:sp>
      <p:sp>
        <p:nvSpPr>
          <p:cNvPr id="20" name="TextBox 19">
            <a:extLst>
              <a:ext uri="{FF2B5EF4-FFF2-40B4-BE49-F238E27FC236}">
                <a16:creationId xmlns:a16="http://schemas.microsoft.com/office/drawing/2014/main" id="{8E628B03-3652-1DCA-CD8D-910C8599A052}"/>
              </a:ext>
            </a:extLst>
          </p:cNvPr>
          <p:cNvSpPr txBox="1"/>
          <p:nvPr>
            <p:custDataLst>
              <p:tags r:id="rId12"/>
            </p:custDataLst>
          </p:nvPr>
        </p:nvSpPr>
        <p:spPr>
          <a:xfrm>
            <a:off x="8293240" y="2617046"/>
            <a:ext cx="3142593" cy="640080"/>
          </a:xfrm>
          <a:prstGeom prst="rect">
            <a:avLst/>
          </a:prstGeom>
          <a:noFill/>
        </p:spPr>
        <p:txBody>
          <a:bodyPr wrap="square" rtlCol="0">
            <a:spAutoFit/>
          </a:bodyPr>
          <a:lstStyle/>
          <a:p>
            <a:pPr algn="ctr"/>
            <a:r>
              <a:rPr lang="fr-CA" dirty="0">
                <a:solidFill>
                  <a:schemeClr val="tx1">
                    <a:lumMod val="75000"/>
                    <a:lumOff val="25000"/>
                  </a:schemeClr>
                </a:solidFill>
                <a:latin typeface="Montserrat" pitchFamily="2" charset="77"/>
              </a:rPr>
              <a:t>SERVICES PUBLICS À LA MAISON</a:t>
            </a:r>
          </a:p>
        </p:txBody>
      </p:sp>
      <p:sp>
        <p:nvSpPr>
          <p:cNvPr id="21" name="TextBox 20">
            <a:extLst>
              <a:ext uri="{FF2B5EF4-FFF2-40B4-BE49-F238E27FC236}">
                <a16:creationId xmlns:a16="http://schemas.microsoft.com/office/drawing/2014/main" id="{DF9B52A8-3CBB-E360-4067-754D7C04B552}"/>
              </a:ext>
            </a:extLst>
          </p:cNvPr>
          <p:cNvSpPr txBox="1"/>
          <p:nvPr>
            <p:custDataLst>
              <p:tags r:id="rId13"/>
            </p:custDataLst>
          </p:nvPr>
        </p:nvSpPr>
        <p:spPr>
          <a:xfrm>
            <a:off x="2378019" y="4165031"/>
            <a:ext cx="4824644" cy="365760"/>
          </a:xfrm>
          <a:prstGeom prst="rect">
            <a:avLst/>
          </a:prstGeom>
          <a:noFill/>
        </p:spPr>
        <p:txBody>
          <a:bodyPr wrap="square" rtlCol="0">
            <a:spAutoFit/>
          </a:bodyPr>
          <a:lstStyle/>
          <a:p>
            <a:pPr algn="ctr"/>
            <a:r>
              <a:rPr lang="fr-CA" dirty="0">
                <a:solidFill>
                  <a:schemeClr val="tx1">
                    <a:lumMod val="75000"/>
                    <a:lumOff val="25000"/>
                  </a:schemeClr>
                </a:solidFill>
                <a:latin typeface="Montserrat" pitchFamily="2" charset="77"/>
              </a:rPr>
              <a:t>SOURCES DE CHAUFFAGE</a:t>
            </a:r>
          </a:p>
        </p:txBody>
      </p:sp>
      <p:graphicFrame>
        <p:nvGraphicFramePr>
          <p:cNvPr id="22" name="Table 4">
            <a:extLst>
              <a:ext uri="{FF2B5EF4-FFF2-40B4-BE49-F238E27FC236}">
                <a16:creationId xmlns:a16="http://schemas.microsoft.com/office/drawing/2014/main" id="{C233E040-5BC2-9C8C-A04C-EF8A68354334}"/>
              </a:ext>
            </a:extLst>
          </p:cNvPr>
          <p:cNvGraphicFramePr>
            <a:graphicFrameLocks noGrp="1"/>
          </p:cNvGraphicFramePr>
          <p:nvPr>
            <p:custDataLst>
              <p:tags r:id="rId14"/>
            </p:custDataLst>
            <p:extLst>
              <p:ext uri="{D42A27DB-BD31-4B8C-83A1-F6EECF244321}">
                <p14:modId xmlns:p14="http://schemas.microsoft.com/office/powerpoint/2010/main" val="295789308"/>
              </p:ext>
            </p:extLst>
          </p:nvPr>
        </p:nvGraphicFramePr>
        <p:xfrm>
          <a:off x="7068781" y="4495988"/>
          <a:ext cx="5016378" cy="1205884"/>
        </p:xfrm>
        <a:graphic>
          <a:graphicData uri="http://schemas.openxmlformats.org/drawingml/2006/table">
            <a:tbl>
              <a:tblPr firstRow="1" bandRow="1"/>
              <a:tblGrid>
                <a:gridCol w="1160163">
                  <a:extLst>
                    <a:ext uri="{9D8B030D-6E8A-4147-A177-3AD203B41FA5}">
                      <a16:colId xmlns:a16="http://schemas.microsoft.com/office/drawing/2014/main" val="4155155814"/>
                    </a:ext>
                  </a:extLst>
                </a:gridCol>
                <a:gridCol w="1285405">
                  <a:extLst>
                    <a:ext uri="{9D8B030D-6E8A-4147-A177-3AD203B41FA5}">
                      <a16:colId xmlns:a16="http://schemas.microsoft.com/office/drawing/2014/main" val="1206398242"/>
                    </a:ext>
                  </a:extLst>
                </a:gridCol>
                <a:gridCol w="1285405">
                  <a:extLst>
                    <a:ext uri="{9D8B030D-6E8A-4147-A177-3AD203B41FA5}">
                      <a16:colId xmlns:a16="http://schemas.microsoft.com/office/drawing/2014/main" val="3514121188"/>
                    </a:ext>
                  </a:extLst>
                </a:gridCol>
                <a:gridCol w="1285405">
                  <a:extLst>
                    <a:ext uri="{9D8B030D-6E8A-4147-A177-3AD203B41FA5}">
                      <a16:colId xmlns:a16="http://schemas.microsoft.com/office/drawing/2014/main" val="4004047623"/>
                    </a:ext>
                  </a:extLst>
                </a:gridCol>
              </a:tblGrid>
              <a:tr h="4438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73 %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12 %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11 %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2 %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i="0">
                          <a:solidFill>
                            <a:srgbClr val="502E85"/>
                          </a:solidFill>
                          <a:latin typeface="Montserrat" pitchFamily="2" charset="77"/>
                        </a:rPr>
                        <a:t>Eau du robinet</a:t>
                      </a:r>
                      <a:endParaRPr lang="fr-CA" sz="1100" b="0" i="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Avis d’ébullition de l’eau</a:t>
                      </a:r>
                      <a:endParaRPr kumimoji="0" lang="fr-CA" sz="1100" b="0" i="1" u="none" strike="noStrike" kern="1200" cap="none" spc="0" normalizeH="0" baseline="0" noProof="0">
                        <a:ln>
                          <a:noFill/>
                        </a:ln>
                        <a:solidFill>
                          <a:srgbClr val="502E85"/>
                        </a:solidFill>
                        <a:effectLst/>
                        <a:uLnTx/>
                        <a:uFillTx/>
                        <a:latin typeface="Montserrat" pitchFamily="2" charset="77"/>
                        <a:ea typeface="+mn-ea"/>
                        <a:cs typeface="+mn-cs"/>
                      </a:endParaRPr>
                    </a:p>
                    <a:p>
                      <a:pPr algn="ct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Eau de puit</a:t>
                      </a: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dirty="0">
                          <a:solidFill>
                            <a:srgbClr val="502E85"/>
                          </a:solidFill>
                          <a:latin typeface="Montserrat" pitchFamily="2" charset="77"/>
                        </a:rPr>
                        <a:t>Avis de non-consommation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sp>
        <p:nvSpPr>
          <p:cNvPr id="23" name="TextBox 22">
            <a:extLst>
              <a:ext uri="{FF2B5EF4-FFF2-40B4-BE49-F238E27FC236}">
                <a16:creationId xmlns:a16="http://schemas.microsoft.com/office/drawing/2014/main" id="{5B810CF8-25E4-141F-B7EE-DB105743C717}"/>
              </a:ext>
            </a:extLst>
          </p:cNvPr>
          <p:cNvSpPr txBox="1"/>
          <p:nvPr>
            <p:custDataLst>
              <p:tags r:id="rId15"/>
            </p:custDataLst>
          </p:nvPr>
        </p:nvSpPr>
        <p:spPr>
          <a:xfrm>
            <a:off x="8014705" y="4052650"/>
            <a:ext cx="3142593" cy="365760"/>
          </a:xfrm>
          <a:prstGeom prst="rect">
            <a:avLst/>
          </a:prstGeom>
          <a:noFill/>
        </p:spPr>
        <p:txBody>
          <a:bodyPr wrap="square" rtlCol="0">
            <a:spAutoFit/>
          </a:bodyPr>
          <a:lstStyle/>
          <a:p>
            <a:pPr algn="ctr"/>
            <a:r>
              <a:rPr lang="fr-CA" dirty="0">
                <a:solidFill>
                  <a:schemeClr val="tx1">
                    <a:lumMod val="75000"/>
                    <a:lumOff val="25000"/>
                  </a:schemeClr>
                </a:solidFill>
                <a:latin typeface="Montserrat" pitchFamily="2" charset="77"/>
              </a:rPr>
              <a:t>ALIMENTATION EN EAU</a:t>
            </a:r>
          </a:p>
        </p:txBody>
      </p:sp>
      <p:graphicFrame>
        <p:nvGraphicFramePr>
          <p:cNvPr id="24" name="Table 4">
            <a:extLst>
              <a:ext uri="{FF2B5EF4-FFF2-40B4-BE49-F238E27FC236}">
                <a16:creationId xmlns:a16="http://schemas.microsoft.com/office/drawing/2014/main" id="{C1225C86-66F1-056C-89DA-AE7ECEBE8128}"/>
              </a:ext>
            </a:extLst>
          </p:cNvPr>
          <p:cNvGraphicFramePr>
            <a:graphicFrameLocks noGrp="1"/>
          </p:cNvGraphicFramePr>
          <p:nvPr>
            <p:custDataLst>
              <p:tags r:id="rId16"/>
            </p:custDataLst>
            <p:extLst>
              <p:ext uri="{D42A27DB-BD31-4B8C-83A1-F6EECF244321}">
                <p14:modId xmlns:p14="http://schemas.microsoft.com/office/powerpoint/2010/main" val="1162693747"/>
              </p:ext>
            </p:extLst>
          </p:nvPr>
        </p:nvGraphicFramePr>
        <p:xfrm>
          <a:off x="377073" y="3096250"/>
          <a:ext cx="3729901" cy="870604"/>
        </p:xfrm>
        <a:graphic>
          <a:graphicData uri="http://schemas.openxmlformats.org/drawingml/2006/table">
            <a:tbl>
              <a:tblPr firstRow="1" bandRow="1"/>
              <a:tblGrid>
                <a:gridCol w="1234075">
                  <a:extLst>
                    <a:ext uri="{9D8B030D-6E8A-4147-A177-3AD203B41FA5}">
                      <a16:colId xmlns:a16="http://schemas.microsoft.com/office/drawing/2014/main" val="4155155814"/>
                    </a:ext>
                  </a:extLst>
                </a:gridCol>
                <a:gridCol w="1247913">
                  <a:extLst>
                    <a:ext uri="{9D8B030D-6E8A-4147-A177-3AD203B41FA5}">
                      <a16:colId xmlns:a16="http://schemas.microsoft.com/office/drawing/2014/main" val="1206398242"/>
                    </a:ext>
                  </a:extLst>
                </a:gridCol>
                <a:gridCol w="1247913">
                  <a:extLst>
                    <a:ext uri="{9D8B030D-6E8A-4147-A177-3AD203B41FA5}">
                      <a16:colId xmlns:a16="http://schemas.microsoft.com/office/drawing/2014/main" val="3514121188"/>
                    </a:ext>
                  </a:extLst>
                </a:gridCol>
              </a:tblGrid>
              <a:tr h="4438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CA" sz="2300" b="1" dirty="0">
                          <a:ln>
                            <a:noFill/>
                          </a:ln>
                          <a:solidFill>
                            <a:srgbClr val="502E85"/>
                          </a:solidFill>
                          <a:latin typeface="Montserrat" pitchFamily="2" charset="77"/>
                        </a:rPr>
                        <a:t>44 %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CA" sz="2300" b="1" dirty="0">
                          <a:ln>
                            <a:noFill/>
                          </a:ln>
                          <a:solidFill>
                            <a:srgbClr val="502E85"/>
                          </a:solidFill>
                          <a:latin typeface="Montserrat" pitchFamily="2" charset="77"/>
                        </a:rPr>
                        <a:t>34 %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CA" sz="2300" b="1">
                          <a:ln>
                            <a:noFill/>
                          </a:ln>
                          <a:solidFill>
                            <a:srgbClr val="502E85"/>
                          </a:solidFill>
                          <a:latin typeface="Montserrat" pitchFamily="2" charset="77"/>
                        </a:rPr>
                        <a:t>22 %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1100" b="0" i="0">
                          <a:solidFill>
                            <a:srgbClr val="502E85"/>
                          </a:solidFill>
                          <a:latin typeface="Montserrat" pitchFamily="2" charset="77"/>
                        </a:rPr>
                        <a:t>1-2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1100" b="0">
                          <a:solidFill>
                            <a:srgbClr val="502E85"/>
                          </a:solidFill>
                          <a:latin typeface="Montserrat" pitchFamily="2" charset="77"/>
                        </a:rPr>
                        <a:t>3-4</a:t>
                      </a:r>
                      <a:endParaRPr kumimoji="0" lang="en-CA" sz="1100" b="0" i="1" u="none" strike="noStrike" kern="1200" cap="none" spc="0" normalizeH="0" baseline="0" noProof="0">
                        <a:ln>
                          <a:noFill/>
                        </a:ln>
                        <a:solidFill>
                          <a:srgbClr val="502E85"/>
                        </a:solidFill>
                        <a:effectLst/>
                        <a:uLnTx/>
                        <a:uFillTx/>
                        <a:latin typeface="Montserrat" pitchFamily="2" charset="77"/>
                        <a:ea typeface="+mn-ea"/>
                        <a:cs typeface="+mn-cs"/>
                      </a:endParaRPr>
                    </a:p>
                    <a:p>
                      <a:pPr algn="ctr"/>
                      <a:endParaRPr lang="en-CA" sz="1100" b="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1100" b="0" dirty="0">
                          <a:solidFill>
                            <a:srgbClr val="502E85"/>
                          </a:solidFill>
                          <a:latin typeface="Montserrat" pitchFamily="2" charset="77"/>
                        </a:rPr>
                        <a:t>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sp>
        <p:nvSpPr>
          <p:cNvPr id="25" name="TextBox 24">
            <a:extLst>
              <a:ext uri="{FF2B5EF4-FFF2-40B4-BE49-F238E27FC236}">
                <a16:creationId xmlns:a16="http://schemas.microsoft.com/office/drawing/2014/main" id="{D92D2869-CCB3-89D7-9CBD-33A2CD8D4EBC}"/>
              </a:ext>
            </a:extLst>
          </p:cNvPr>
          <p:cNvSpPr txBox="1"/>
          <p:nvPr>
            <p:custDataLst>
              <p:tags r:id="rId17"/>
            </p:custDataLst>
          </p:nvPr>
        </p:nvSpPr>
        <p:spPr>
          <a:xfrm>
            <a:off x="263953" y="2579338"/>
            <a:ext cx="4302494" cy="646331"/>
          </a:xfrm>
          <a:prstGeom prst="rect">
            <a:avLst/>
          </a:prstGeom>
          <a:noFill/>
        </p:spPr>
        <p:txBody>
          <a:bodyPr wrap="square" rtlCol="0">
            <a:spAutoFit/>
          </a:bodyPr>
          <a:lstStyle/>
          <a:p>
            <a:pPr algn="ctr"/>
            <a:r>
              <a:rPr lang="fr-CA" dirty="0">
                <a:solidFill>
                  <a:schemeClr val="tx1">
                    <a:lumMod val="75000"/>
                    <a:lumOff val="25000"/>
                  </a:schemeClr>
                </a:solidFill>
                <a:latin typeface="Montserrat" pitchFamily="2" charset="77"/>
              </a:rPr>
              <a:t>NO. DE PERSONNES DANS LE MÉNAGE</a:t>
            </a:r>
          </a:p>
        </p:txBody>
      </p:sp>
      <p:cxnSp>
        <p:nvCxnSpPr>
          <p:cNvPr id="26" name="Straight Connector 25">
            <a:extLst>
              <a:ext uri="{FF2B5EF4-FFF2-40B4-BE49-F238E27FC236}">
                <a16:creationId xmlns:a16="http://schemas.microsoft.com/office/drawing/2014/main" id="{E558632D-D11B-58FC-7A16-62688FB9CFD3}"/>
              </a:ext>
            </a:extLst>
          </p:cNvPr>
          <p:cNvCxnSpPr/>
          <p:nvPr>
            <p:custDataLst>
              <p:tags r:id="rId18"/>
            </p:custDataLst>
          </p:nvPr>
        </p:nvCxnSpPr>
        <p:spPr>
          <a:xfrm flipH="1">
            <a:off x="4325732" y="2538644"/>
            <a:ext cx="0" cy="14400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EBA353-5A20-F359-BC32-A96882FD6B78}"/>
              </a:ext>
            </a:extLst>
          </p:cNvPr>
          <p:cNvCxnSpPr/>
          <p:nvPr>
            <p:custDataLst>
              <p:tags r:id="rId19"/>
            </p:custDataLst>
          </p:nvPr>
        </p:nvCxnSpPr>
        <p:spPr>
          <a:xfrm flipH="1">
            <a:off x="7068782" y="4071452"/>
            <a:ext cx="0" cy="14400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F4159EC-9F18-CBB2-CE8C-7C3B446A2DEE}"/>
              </a:ext>
            </a:extLst>
          </p:cNvPr>
          <p:cNvCxnSpPr/>
          <p:nvPr>
            <p:custDataLst>
              <p:tags r:id="rId20"/>
            </p:custDataLst>
          </p:nvPr>
        </p:nvCxnSpPr>
        <p:spPr>
          <a:xfrm flipH="1">
            <a:off x="8394839" y="2538644"/>
            <a:ext cx="0" cy="14400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E1BC472-866D-9E86-9D44-A0962DA3784E}"/>
              </a:ext>
            </a:extLst>
          </p:cNvPr>
          <p:cNvSpPr txBox="1"/>
          <p:nvPr>
            <p:custDataLst>
              <p:tags r:id="rId21"/>
            </p:custDataLst>
          </p:nvPr>
        </p:nvSpPr>
        <p:spPr>
          <a:xfrm>
            <a:off x="572953" y="5729824"/>
            <a:ext cx="9889251" cy="259080"/>
          </a:xfrm>
          <a:prstGeom prst="rect">
            <a:avLst/>
          </a:prstGeom>
          <a:noFill/>
        </p:spPr>
        <p:txBody>
          <a:bodyPr wrap="square" rtlCol="0">
            <a:spAutoFit/>
          </a:bodyPr>
          <a:lstStyle/>
          <a:p>
            <a:r>
              <a:rPr lang="fr-CA" sz="1100" i="1" dirty="0">
                <a:solidFill>
                  <a:schemeClr val="tx1">
                    <a:lumMod val="75000"/>
                    <a:lumOff val="25000"/>
                  </a:schemeClr>
                </a:solidFill>
                <a:latin typeface="Montserrat" pitchFamily="2" charset="77"/>
              </a:rPr>
              <a:t>* Remarque : 1 % a indiqué ne pas avoir de logement, de sorte que ces questions ne s’appliquent pas. </a:t>
            </a:r>
          </a:p>
        </p:txBody>
      </p:sp>
      <p:pic>
        <p:nvPicPr>
          <p:cNvPr id="3" name="Picture 10" descr="House icon - Sympletts Free Vol1">
            <a:extLst>
              <a:ext uri="{FF2B5EF4-FFF2-40B4-BE49-F238E27FC236}">
                <a16:creationId xmlns:a16="http://schemas.microsoft.com/office/drawing/2014/main" id="{B590AEFF-8990-19B7-9B67-92759D22CB65}"/>
              </a:ext>
            </a:extLst>
          </p:cNvPr>
          <p:cNvPicPr>
            <a:picLocks noChangeAspect="1" noChangeArrowheads="1"/>
          </p:cNvPicPr>
          <p:nvPr>
            <p:custDataLst>
              <p:tags r:id="rId22"/>
            </p:custDataLst>
          </p:nvPr>
        </p:nvPicPr>
        <p:blipFill>
          <a:blip r:embed="rId26" cstate="print">
            <a:duotone>
              <a:srgbClr val="4B3280">
                <a:shade val="45000"/>
                <a:satMod val="135000"/>
              </a:srgbClr>
              <a:prstClr val="white"/>
            </a:duotone>
            <a:extLst>
              <a:ext uri="{28A0092B-C50C-407E-A947-70E740481C1C}">
                <a14:useLocalDpi xmlns:a14="http://schemas.microsoft.com/office/drawing/2010/main" val="0"/>
              </a:ext>
            </a:extLst>
          </a:blip>
          <a:stretch>
            <a:fillRect/>
          </a:stretch>
        </p:blipFill>
        <p:spPr bwMode="auto">
          <a:xfrm>
            <a:off x="3336830" y="1143512"/>
            <a:ext cx="648000" cy="64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8071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AC1BF3-C055-0444-9DE2-74CA3AB24B60}"/>
              </a:ext>
            </a:extLst>
          </p:cNvPr>
          <p:cNvSpPr/>
          <p:nvPr>
            <p:custDataLst>
              <p:tags r:id="rId1"/>
            </p:custDataLst>
          </p:nvPr>
        </p:nvSpPr>
        <p:spPr>
          <a:xfrm>
            <a:off x="572953" y="1065562"/>
            <a:ext cx="3599653" cy="1753942"/>
          </a:xfrm>
          <a:prstGeom prst="rect">
            <a:avLst/>
          </a:prstGeom>
        </p:spPr>
        <p:txBody>
          <a:bodyPr wrap="square">
            <a:spAutoFit/>
          </a:bodyPr>
          <a:lstStyle/>
          <a:p>
            <a:r>
              <a:rPr lang="en-CA" sz="3599" b="1" cap="all" dirty="0">
                <a:solidFill>
                  <a:srgbClr val="502E85"/>
                </a:solidFill>
                <a:latin typeface="Montserrat" pitchFamily="2" charset="77"/>
                <a:ea typeface="Times New Roman" panose="02020603050405020304" pitchFamily="18" charset="0"/>
                <a:cs typeface="Cordia New"/>
              </a:rPr>
              <a:t>PROFIL DE LOGEMENT (SUITE)</a:t>
            </a:r>
            <a:endParaRPr lang="en-CA" sz="4399" b="1" cap="all" dirty="0">
              <a:solidFill>
                <a:srgbClr val="502E85"/>
              </a:solidFill>
              <a:latin typeface="Montserrat Light" pitchFamily="2" charset="77"/>
              <a:ea typeface="Times New Roman" panose="02020603050405020304" pitchFamily="18" charset="0"/>
              <a:cs typeface="Cordia New"/>
            </a:endParaRPr>
          </a:p>
        </p:txBody>
      </p:sp>
      <p:sp>
        <p:nvSpPr>
          <p:cNvPr id="12" name="TextBox 11">
            <a:extLst>
              <a:ext uri="{FF2B5EF4-FFF2-40B4-BE49-F238E27FC236}">
                <a16:creationId xmlns:a16="http://schemas.microsoft.com/office/drawing/2014/main" id="{380A8598-36C9-6844-9D99-3D491E73E26B}"/>
              </a:ext>
            </a:extLst>
          </p:cNvPr>
          <p:cNvSpPr txBox="1"/>
          <p:nvPr>
            <p:custDataLst>
              <p:tags r:id="rId2"/>
            </p:custDataLst>
          </p:nvPr>
        </p:nvSpPr>
        <p:spPr>
          <a:xfrm>
            <a:off x="555863" y="6219034"/>
            <a:ext cx="8111552" cy="198120"/>
          </a:xfrm>
          <a:prstGeom prst="rect">
            <a:avLst/>
          </a:prstGeom>
          <a:noFill/>
        </p:spPr>
        <p:txBody>
          <a:bodyPr wrap="square" rtlCol="0" anchor="t">
            <a:spAutoFit/>
          </a:bodyPr>
          <a:lstStyle/>
          <a:p>
            <a:r>
              <a:rPr lang="en-US" sz="700">
                <a:solidFill>
                  <a:schemeClr val="bg1">
                    <a:lumMod val="65000"/>
                  </a:schemeClr>
                </a:solidFill>
                <a:latin typeface="Montserrat"/>
              </a:rPr>
              <a:t>PERSPECTIVES ATTRIBUABLES À : ENVIRONICS RESEARCH</a:t>
            </a:r>
            <a:endParaRPr lang="en-US" sz="700" cap="all">
              <a:solidFill>
                <a:schemeClr val="bg1">
                  <a:lumMod val="65000"/>
                </a:schemeClr>
              </a:solidFill>
              <a:latin typeface="Montserrat"/>
              <a:cs typeface="Cordia New"/>
            </a:endParaRPr>
          </a:p>
        </p:txBody>
      </p:sp>
      <p:sp>
        <p:nvSpPr>
          <p:cNvPr id="13" name="TextBox 12">
            <a:extLst>
              <a:ext uri="{FF2B5EF4-FFF2-40B4-BE49-F238E27FC236}">
                <a16:creationId xmlns:a16="http://schemas.microsoft.com/office/drawing/2014/main" id="{3D6D23D8-CFB3-DF42-B565-2108B07FE666}"/>
              </a:ext>
            </a:extLst>
          </p:cNvPr>
          <p:cNvSpPr txBox="1"/>
          <p:nvPr>
            <p:custDataLst>
              <p:tags r:id="rId3"/>
            </p:custDataLst>
          </p:nvPr>
        </p:nvSpPr>
        <p:spPr>
          <a:xfrm>
            <a:off x="557187" y="6058438"/>
            <a:ext cx="5314878" cy="213360"/>
          </a:xfrm>
          <a:prstGeom prst="rect">
            <a:avLst/>
          </a:prstGeom>
          <a:noFill/>
        </p:spPr>
        <p:txBody>
          <a:bodyPr wrap="square" rtlCol="0">
            <a:spAutoFit/>
          </a:bodyPr>
          <a:lstStyle/>
          <a:p>
            <a:r>
              <a:rPr lang="en-US" sz="800" b="1">
                <a:solidFill>
                  <a:schemeClr val="bg1">
                    <a:lumMod val="75000"/>
                  </a:schemeClr>
                </a:solidFill>
                <a:latin typeface="Montserrat" pitchFamily="2" charset="77"/>
              </a:rPr>
              <a:t>AFAC | ENQUÊTE SUR LA RÉSILIENCE INCLUSIVE 2023</a:t>
            </a:r>
            <a:endParaRPr lang="en-US" sz="800">
              <a:solidFill>
                <a:schemeClr val="bg1">
                  <a:lumMod val="75000"/>
                </a:schemeClr>
              </a:solidFill>
              <a:latin typeface="Montserrat" pitchFamily="2" charset="77"/>
            </a:endParaRPr>
          </a:p>
        </p:txBody>
      </p:sp>
      <p:sp>
        <p:nvSpPr>
          <p:cNvPr id="17" name="Slide Number Placeholder 6">
            <a:extLst>
              <a:ext uri="{FF2B5EF4-FFF2-40B4-BE49-F238E27FC236}">
                <a16:creationId xmlns:a16="http://schemas.microsoft.com/office/drawing/2014/main" id="{01C014E2-0941-0F45-A293-1598C3B4120E}"/>
              </a:ext>
            </a:extLst>
          </p:cNvPr>
          <p:cNvSpPr>
            <a:spLocks noGrp="1"/>
          </p:cNvSpPr>
          <p:nvPr>
            <p:ph type="sldNum" sz="quarter" idx="12"/>
            <p:custDataLst>
              <p:tags r:id="rId4"/>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31</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pic>
        <p:nvPicPr>
          <p:cNvPr id="9" name="Picture 8" descr="A picture containing object, clock, drawing&#10;&#10;Description automatically generated">
            <a:extLst>
              <a:ext uri="{FF2B5EF4-FFF2-40B4-BE49-F238E27FC236}">
                <a16:creationId xmlns:a16="http://schemas.microsoft.com/office/drawing/2014/main" id="{6D461B08-6678-5940-AAF4-D0CB216A9C62}"/>
              </a:ext>
            </a:extLst>
          </p:cNvPr>
          <p:cNvPicPr>
            <a:picLocks noChangeAspect="1"/>
          </p:cNvPicPr>
          <p:nvPr>
            <p:custDataLst>
              <p:tags r:id="rId5"/>
            </p:custDataLst>
          </p:nvPr>
        </p:nvPicPr>
        <p:blipFill>
          <a:blip r:embed="rId16">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graphicFrame>
        <p:nvGraphicFramePr>
          <p:cNvPr id="6" name="Table 4">
            <a:extLst>
              <a:ext uri="{FF2B5EF4-FFF2-40B4-BE49-F238E27FC236}">
                <a16:creationId xmlns:a16="http://schemas.microsoft.com/office/drawing/2014/main" id="{EE5F95E1-C6DE-7DE5-2353-63BFE5209005}"/>
              </a:ext>
            </a:extLst>
          </p:cNvPr>
          <p:cNvGraphicFramePr>
            <a:graphicFrameLocks noGrp="1"/>
          </p:cNvGraphicFramePr>
          <p:nvPr>
            <p:custDataLst>
              <p:tags r:id="rId6"/>
            </p:custDataLst>
            <p:extLst>
              <p:ext uri="{D42A27DB-BD31-4B8C-83A1-F6EECF244321}">
                <p14:modId xmlns:p14="http://schemas.microsoft.com/office/powerpoint/2010/main" val="1835805257"/>
              </p:ext>
            </p:extLst>
          </p:nvPr>
        </p:nvGraphicFramePr>
        <p:xfrm>
          <a:off x="4826524" y="1618861"/>
          <a:ext cx="6900417" cy="870604"/>
        </p:xfrm>
        <a:graphic>
          <a:graphicData uri="http://schemas.openxmlformats.org/drawingml/2006/table">
            <a:tbl>
              <a:tblPr firstRow="1" bandRow="1">
                <a:tableStyleId>{5C22544A-7EE6-4342-B048-85BDC9FD1C3A}</a:tableStyleId>
              </a:tblPr>
              <a:tblGrid>
                <a:gridCol w="1355439">
                  <a:extLst>
                    <a:ext uri="{9D8B030D-6E8A-4147-A177-3AD203B41FA5}">
                      <a16:colId xmlns:a16="http://schemas.microsoft.com/office/drawing/2014/main" val="4155155814"/>
                    </a:ext>
                  </a:extLst>
                </a:gridCol>
                <a:gridCol w="1355439">
                  <a:extLst>
                    <a:ext uri="{9D8B030D-6E8A-4147-A177-3AD203B41FA5}">
                      <a16:colId xmlns:a16="http://schemas.microsoft.com/office/drawing/2014/main" val="1206398242"/>
                    </a:ext>
                  </a:extLst>
                </a:gridCol>
                <a:gridCol w="1355439">
                  <a:extLst>
                    <a:ext uri="{9D8B030D-6E8A-4147-A177-3AD203B41FA5}">
                      <a16:colId xmlns:a16="http://schemas.microsoft.com/office/drawing/2014/main" val="3514121188"/>
                    </a:ext>
                  </a:extLst>
                </a:gridCol>
                <a:gridCol w="1478661">
                  <a:extLst>
                    <a:ext uri="{9D8B030D-6E8A-4147-A177-3AD203B41FA5}">
                      <a16:colId xmlns:a16="http://schemas.microsoft.com/office/drawing/2014/main" val="4004047623"/>
                    </a:ext>
                  </a:extLst>
                </a:gridCol>
                <a:gridCol w="1355439">
                  <a:extLst>
                    <a:ext uri="{9D8B030D-6E8A-4147-A177-3AD203B41FA5}">
                      <a16:colId xmlns:a16="http://schemas.microsoft.com/office/drawing/2014/main" val="4161164461"/>
                    </a:ext>
                  </a:extLst>
                </a:gridCol>
              </a:tblGrid>
              <a:tr h="443884">
                <a:tc>
                  <a:txBody>
                    <a:bodyPr/>
                    <a:lstStyle/>
                    <a:p>
                      <a:pPr algn="ctr"/>
                      <a:r>
                        <a:rPr lang="en-CA" sz="2300" b="1" i="0">
                          <a:ln>
                            <a:noFill/>
                          </a:ln>
                          <a:solidFill>
                            <a:srgbClr val="502E85"/>
                          </a:solidFill>
                          <a:latin typeface="Montserrat" pitchFamily="2" charset="77"/>
                        </a:rPr>
                        <a:t>24 %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39 %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18 %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12 %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7 %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0">
                <a:tc>
                  <a:txBody>
                    <a:bodyPr/>
                    <a:lstStyle/>
                    <a:p>
                      <a:pPr algn="ctr"/>
                      <a:r>
                        <a:rPr lang="en-CA" sz="1100" b="0" i="0">
                          <a:solidFill>
                            <a:srgbClr val="502E85"/>
                          </a:solidFill>
                          <a:latin typeface="Montserrat" pitchFamily="2" charset="77"/>
                        </a:rPr>
                        <a:t>0 $/aucun paiement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a:solidFill>
                            <a:srgbClr val="502E85"/>
                          </a:solidFill>
                          <a:latin typeface="Montserrat" pitchFamily="2" charset="77"/>
                        </a:rPr>
                        <a:t>&lt;$1000</a:t>
                      </a:r>
                      <a:endParaRPr kumimoji="0" lang="en-CA" sz="1100" b="0" i="1" u="none" strike="noStrike" kern="1200" cap="none" spc="0" normalizeH="0" baseline="0" noProof="0">
                        <a:ln>
                          <a:noFill/>
                        </a:ln>
                        <a:solidFill>
                          <a:srgbClr val="502E85"/>
                        </a:solidFill>
                        <a:effectLst/>
                        <a:uLnTx/>
                        <a:uFillTx/>
                        <a:latin typeface="Montserrat" pitchFamily="2" charset="77"/>
                        <a:ea typeface="+mn-ea"/>
                        <a:cs typeface="+mn-cs"/>
                      </a:endParaRPr>
                    </a:p>
                    <a:p>
                      <a:pPr algn="ctr"/>
                      <a:endParaRPr lang="en-CA" sz="1100" b="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a:solidFill>
                            <a:srgbClr val="502E85"/>
                          </a:solidFill>
                          <a:latin typeface="Montserrat" pitchFamily="2" charset="77"/>
                        </a:rPr>
                        <a:t>De 1 000 $ à moins de 1 250 $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a:solidFill>
                            <a:srgbClr val="502E85"/>
                          </a:solidFill>
                          <a:latin typeface="Montserrat" pitchFamily="2" charset="77"/>
                        </a:rPr>
                        <a:t>De 1 250 $ à moins de 1 750 $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dirty="0">
                          <a:solidFill>
                            <a:srgbClr val="502E85"/>
                          </a:solidFill>
                          <a:latin typeface="Montserrat" pitchFamily="2" charset="77"/>
                        </a:rPr>
                        <a:t>1 750 $ </a:t>
                      </a:r>
                      <a:r>
                        <a:rPr lang="en-CA" sz="1100" b="0" dirty="0" err="1">
                          <a:solidFill>
                            <a:srgbClr val="502E85"/>
                          </a:solidFill>
                          <a:latin typeface="Montserrat" pitchFamily="2" charset="77"/>
                        </a:rPr>
                        <a:t>ou</a:t>
                      </a:r>
                      <a:r>
                        <a:rPr lang="en-CA" sz="1100" b="0" dirty="0">
                          <a:solidFill>
                            <a:srgbClr val="502E85"/>
                          </a:solidFill>
                          <a:latin typeface="Montserrat" pitchFamily="2" charset="77"/>
                        </a:rPr>
                        <a:t> plus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graphicFrame>
        <p:nvGraphicFramePr>
          <p:cNvPr id="14" name="Table 4">
            <a:extLst>
              <a:ext uri="{FF2B5EF4-FFF2-40B4-BE49-F238E27FC236}">
                <a16:creationId xmlns:a16="http://schemas.microsoft.com/office/drawing/2014/main" id="{08D1014D-6CE4-DFB4-4863-E893D7A6650C}"/>
              </a:ext>
            </a:extLst>
          </p:cNvPr>
          <p:cNvGraphicFramePr>
            <a:graphicFrameLocks noGrp="1"/>
          </p:cNvGraphicFramePr>
          <p:nvPr>
            <p:custDataLst>
              <p:tags r:id="rId7"/>
            </p:custDataLst>
            <p:extLst>
              <p:ext uri="{D42A27DB-BD31-4B8C-83A1-F6EECF244321}">
                <p14:modId xmlns:p14="http://schemas.microsoft.com/office/powerpoint/2010/main" val="83175293"/>
              </p:ext>
            </p:extLst>
          </p:nvPr>
        </p:nvGraphicFramePr>
        <p:xfrm>
          <a:off x="5722069" y="4530846"/>
          <a:ext cx="5750352" cy="1038244"/>
        </p:xfrm>
        <a:graphic>
          <a:graphicData uri="http://schemas.openxmlformats.org/drawingml/2006/table">
            <a:tbl>
              <a:tblPr firstRow="1" bandRow="1"/>
              <a:tblGrid>
                <a:gridCol w="1437588">
                  <a:extLst>
                    <a:ext uri="{9D8B030D-6E8A-4147-A177-3AD203B41FA5}">
                      <a16:colId xmlns:a16="http://schemas.microsoft.com/office/drawing/2014/main" val="4155155814"/>
                    </a:ext>
                  </a:extLst>
                </a:gridCol>
                <a:gridCol w="1437588">
                  <a:extLst>
                    <a:ext uri="{9D8B030D-6E8A-4147-A177-3AD203B41FA5}">
                      <a16:colId xmlns:a16="http://schemas.microsoft.com/office/drawing/2014/main" val="1206398242"/>
                    </a:ext>
                  </a:extLst>
                </a:gridCol>
                <a:gridCol w="1437588">
                  <a:extLst>
                    <a:ext uri="{9D8B030D-6E8A-4147-A177-3AD203B41FA5}">
                      <a16:colId xmlns:a16="http://schemas.microsoft.com/office/drawing/2014/main" val="3514121188"/>
                    </a:ext>
                  </a:extLst>
                </a:gridCol>
                <a:gridCol w="1437588">
                  <a:extLst>
                    <a:ext uri="{9D8B030D-6E8A-4147-A177-3AD203B41FA5}">
                      <a16:colId xmlns:a16="http://schemas.microsoft.com/office/drawing/2014/main" val="4004047623"/>
                    </a:ext>
                  </a:extLst>
                </a:gridCol>
              </a:tblGrid>
              <a:tr h="4438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34 %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32 %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32 %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28 %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i="0">
                          <a:solidFill>
                            <a:srgbClr val="502E85"/>
                          </a:solidFill>
                          <a:latin typeface="Montserrat" pitchFamily="2" charset="77"/>
                        </a:rPr>
                        <a:t>Près de plans d’eau</a:t>
                      </a:r>
                      <a:endParaRPr lang="fr-CA" sz="1100" b="0" i="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Terres plates et ouvertes</a:t>
                      </a:r>
                      <a:endParaRPr kumimoji="0" lang="fr-CA" sz="1100" b="0" i="1" u="none" strike="noStrike" kern="1200" cap="none" spc="0" normalizeH="0" baseline="0" noProof="0">
                        <a:ln>
                          <a:noFill/>
                        </a:ln>
                        <a:solidFill>
                          <a:srgbClr val="502E85"/>
                        </a:solidFill>
                        <a:effectLst/>
                        <a:uLnTx/>
                        <a:uFillTx/>
                        <a:latin typeface="Montserrat" pitchFamily="2" charset="77"/>
                        <a:ea typeface="+mn-ea"/>
                        <a:cs typeface="+mn-cs"/>
                      </a:endParaRPr>
                    </a:p>
                    <a:p>
                      <a:pPr algn="ct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Grands arbres/boisés</a:t>
                      </a: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dirty="0">
                          <a:solidFill>
                            <a:srgbClr val="502E85"/>
                          </a:solidFill>
                          <a:latin typeface="Montserrat" pitchFamily="2" charset="77"/>
                        </a:rPr>
                        <a:t>Sur une colline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graphicFrame>
        <p:nvGraphicFramePr>
          <p:cNvPr id="16" name="Table 4">
            <a:extLst>
              <a:ext uri="{FF2B5EF4-FFF2-40B4-BE49-F238E27FC236}">
                <a16:creationId xmlns:a16="http://schemas.microsoft.com/office/drawing/2014/main" id="{398CAC9D-B9D3-F336-65EA-EE9B5BF5CEEF}"/>
              </a:ext>
            </a:extLst>
          </p:cNvPr>
          <p:cNvGraphicFramePr>
            <a:graphicFrameLocks noGrp="1"/>
          </p:cNvGraphicFramePr>
          <p:nvPr>
            <p:custDataLst>
              <p:tags r:id="rId8"/>
            </p:custDataLst>
            <p:extLst>
              <p:ext uri="{D42A27DB-BD31-4B8C-83A1-F6EECF244321}">
                <p14:modId xmlns:p14="http://schemas.microsoft.com/office/powerpoint/2010/main" val="2867810054"/>
              </p:ext>
            </p:extLst>
          </p:nvPr>
        </p:nvGraphicFramePr>
        <p:xfrm>
          <a:off x="7160272" y="3154863"/>
          <a:ext cx="3017520" cy="887768"/>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4155155814"/>
                    </a:ext>
                  </a:extLst>
                </a:gridCol>
                <a:gridCol w="1005840">
                  <a:extLst>
                    <a:ext uri="{9D8B030D-6E8A-4147-A177-3AD203B41FA5}">
                      <a16:colId xmlns:a16="http://schemas.microsoft.com/office/drawing/2014/main" val="4216881226"/>
                    </a:ext>
                  </a:extLst>
                </a:gridCol>
                <a:gridCol w="1005840">
                  <a:extLst>
                    <a:ext uri="{9D8B030D-6E8A-4147-A177-3AD203B41FA5}">
                      <a16:colId xmlns:a16="http://schemas.microsoft.com/office/drawing/2014/main" val="1671177876"/>
                    </a:ext>
                  </a:extLst>
                </a:gridCol>
              </a:tblGrid>
              <a:tr h="443884">
                <a:tc>
                  <a:txBody>
                    <a:bodyPr/>
                    <a:lstStyle/>
                    <a:p>
                      <a:pPr algn="ctr"/>
                      <a:r>
                        <a:rPr lang="en-CA" sz="2300" b="1">
                          <a:ln>
                            <a:noFill/>
                          </a:ln>
                          <a:solidFill>
                            <a:srgbClr val="502E85"/>
                          </a:solidFill>
                          <a:latin typeface="Montserrat" pitchFamily="2" charset="77"/>
                        </a:rPr>
                        <a:t>48 %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39 %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12 %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443884">
                <a:tc>
                  <a:txBody>
                    <a:bodyPr/>
                    <a:lstStyle/>
                    <a:p>
                      <a:pPr algn="ctr"/>
                      <a:r>
                        <a:rPr lang="en-CA" sz="1100" b="0">
                          <a:solidFill>
                            <a:srgbClr val="502E85"/>
                          </a:solidFill>
                          <a:latin typeface="Montserrat" pitchFamily="2" charset="77"/>
                        </a:rPr>
                        <a:t>Une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a:solidFill>
                            <a:srgbClr val="502E85"/>
                          </a:solidFill>
                          <a:latin typeface="Montserrat" pitchFamily="2" charset="77"/>
                        </a:rPr>
                        <a:t>Deux</a:t>
                      </a:r>
                    </a:p>
                    <a:p>
                      <a:pPr algn="ctr"/>
                      <a:endParaRPr lang="en-CA" sz="1100" b="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a:solidFill>
                            <a:srgbClr val="502E85"/>
                          </a:solidFill>
                          <a:latin typeface="Montserrat" pitchFamily="2" charset="77"/>
                        </a:rPr>
                        <a:t>Trois ou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sp>
        <p:nvSpPr>
          <p:cNvPr id="18" name="TextBox 17">
            <a:extLst>
              <a:ext uri="{FF2B5EF4-FFF2-40B4-BE49-F238E27FC236}">
                <a16:creationId xmlns:a16="http://schemas.microsoft.com/office/drawing/2014/main" id="{0AEF52A5-67B6-48ED-EF0F-5E04906544D9}"/>
              </a:ext>
            </a:extLst>
          </p:cNvPr>
          <p:cNvSpPr txBox="1"/>
          <p:nvPr>
            <p:custDataLst>
              <p:tags r:id="rId9"/>
            </p:custDataLst>
          </p:nvPr>
        </p:nvSpPr>
        <p:spPr>
          <a:xfrm>
            <a:off x="6126529" y="1213514"/>
            <a:ext cx="5492518" cy="365760"/>
          </a:xfrm>
          <a:prstGeom prst="rect">
            <a:avLst/>
          </a:prstGeom>
          <a:noFill/>
        </p:spPr>
        <p:txBody>
          <a:bodyPr wrap="square" rtlCol="0">
            <a:spAutoFit/>
          </a:bodyPr>
          <a:lstStyle/>
          <a:p>
            <a:pPr algn="ctr"/>
            <a:r>
              <a:rPr lang="en-US" dirty="0">
                <a:solidFill>
                  <a:schemeClr val="tx1">
                    <a:lumMod val="75000"/>
                    <a:lumOff val="25000"/>
                  </a:schemeClr>
                </a:solidFill>
                <a:latin typeface="Montserrat" pitchFamily="2" charset="77"/>
              </a:rPr>
              <a:t>HYPOTHÈQUE/LOYER MENSUELS</a:t>
            </a:r>
          </a:p>
        </p:txBody>
      </p:sp>
      <p:sp>
        <p:nvSpPr>
          <p:cNvPr id="19" name="TextBox 18">
            <a:extLst>
              <a:ext uri="{FF2B5EF4-FFF2-40B4-BE49-F238E27FC236}">
                <a16:creationId xmlns:a16="http://schemas.microsoft.com/office/drawing/2014/main" id="{82C3E04B-8AC1-5BD2-92B1-D7AE6D04741F}"/>
              </a:ext>
            </a:extLst>
          </p:cNvPr>
          <p:cNvSpPr txBox="1"/>
          <p:nvPr>
            <p:custDataLst>
              <p:tags r:id="rId10"/>
            </p:custDataLst>
          </p:nvPr>
        </p:nvSpPr>
        <p:spPr>
          <a:xfrm>
            <a:off x="6297105" y="2751075"/>
            <a:ext cx="4098751" cy="365760"/>
          </a:xfrm>
          <a:prstGeom prst="rect">
            <a:avLst/>
          </a:prstGeom>
          <a:noFill/>
        </p:spPr>
        <p:txBody>
          <a:bodyPr wrap="square" rtlCol="0">
            <a:spAutoFit/>
          </a:bodyPr>
          <a:lstStyle/>
          <a:p>
            <a:pPr algn="ctr"/>
            <a:r>
              <a:rPr lang="en-US" dirty="0">
                <a:solidFill>
                  <a:schemeClr val="tx1">
                    <a:lumMod val="75000"/>
                    <a:lumOff val="25000"/>
                  </a:schemeClr>
                </a:solidFill>
                <a:latin typeface="Montserrat" pitchFamily="2" charset="77"/>
              </a:rPr>
              <a:t>NOMBRE DE SALLES DE BAIN</a:t>
            </a:r>
          </a:p>
        </p:txBody>
      </p:sp>
      <p:sp>
        <p:nvSpPr>
          <p:cNvPr id="21" name="TextBox 20">
            <a:extLst>
              <a:ext uri="{FF2B5EF4-FFF2-40B4-BE49-F238E27FC236}">
                <a16:creationId xmlns:a16="http://schemas.microsoft.com/office/drawing/2014/main" id="{DF9B52A8-3CBB-E360-4067-754D7C04B552}"/>
              </a:ext>
            </a:extLst>
          </p:cNvPr>
          <p:cNvSpPr txBox="1"/>
          <p:nvPr>
            <p:custDataLst>
              <p:tags r:id="rId11"/>
            </p:custDataLst>
          </p:nvPr>
        </p:nvSpPr>
        <p:spPr>
          <a:xfrm>
            <a:off x="7155250" y="4185445"/>
            <a:ext cx="3142593" cy="365760"/>
          </a:xfrm>
          <a:prstGeom prst="rect">
            <a:avLst/>
          </a:prstGeom>
          <a:noFill/>
        </p:spPr>
        <p:txBody>
          <a:bodyPr wrap="square" rtlCol="0">
            <a:spAutoFit/>
          </a:bodyPr>
          <a:lstStyle/>
          <a:p>
            <a:pPr algn="ctr"/>
            <a:r>
              <a:rPr lang="en-US">
                <a:solidFill>
                  <a:schemeClr val="tx1">
                    <a:lumMod val="75000"/>
                    <a:lumOff val="25000"/>
                  </a:schemeClr>
                </a:solidFill>
                <a:latin typeface="Montserrat" pitchFamily="2" charset="77"/>
              </a:rPr>
              <a:t>EMPLACEMENT</a:t>
            </a:r>
          </a:p>
        </p:txBody>
      </p:sp>
      <p:sp>
        <p:nvSpPr>
          <p:cNvPr id="29" name="TextBox 28">
            <a:extLst>
              <a:ext uri="{FF2B5EF4-FFF2-40B4-BE49-F238E27FC236}">
                <a16:creationId xmlns:a16="http://schemas.microsoft.com/office/drawing/2014/main" id="{BE1BC472-866D-9E86-9D44-A0962DA3784E}"/>
              </a:ext>
            </a:extLst>
          </p:cNvPr>
          <p:cNvSpPr txBox="1"/>
          <p:nvPr>
            <p:custDataLst>
              <p:tags r:id="rId12"/>
            </p:custDataLst>
          </p:nvPr>
        </p:nvSpPr>
        <p:spPr>
          <a:xfrm>
            <a:off x="572953" y="5729824"/>
            <a:ext cx="9889251" cy="259080"/>
          </a:xfrm>
          <a:prstGeom prst="rect">
            <a:avLst/>
          </a:prstGeom>
          <a:noFill/>
        </p:spPr>
        <p:txBody>
          <a:bodyPr wrap="square" rtlCol="0">
            <a:spAutoFit/>
          </a:bodyPr>
          <a:lstStyle/>
          <a:p>
            <a:r>
              <a:rPr lang="en-US" sz="1100" i="1">
                <a:solidFill>
                  <a:schemeClr val="tx1">
                    <a:lumMod val="75000"/>
                    <a:lumOff val="25000"/>
                  </a:schemeClr>
                </a:solidFill>
                <a:latin typeface="Montserrat" pitchFamily="2" charset="77"/>
              </a:rPr>
              <a:t>* Remarque : 1 % a indiqué ne pas avoir de logement, de sorte que ces questions ne s’appliquent pas. </a:t>
            </a:r>
          </a:p>
        </p:txBody>
      </p:sp>
      <p:pic>
        <p:nvPicPr>
          <p:cNvPr id="3" name="Picture 10" descr="House icon - Sympletts Free Vol1">
            <a:extLst>
              <a:ext uri="{FF2B5EF4-FFF2-40B4-BE49-F238E27FC236}">
                <a16:creationId xmlns:a16="http://schemas.microsoft.com/office/drawing/2014/main" id="{B590AEFF-8990-19B7-9B67-92759D22CB65}"/>
              </a:ext>
            </a:extLst>
          </p:cNvPr>
          <p:cNvPicPr>
            <a:picLocks noChangeAspect="1" noChangeArrowheads="1"/>
          </p:cNvPicPr>
          <p:nvPr>
            <p:custDataLst>
              <p:tags r:id="rId13"/>
            </p:custDataLst>
          </p:nvPr>
        </p:nvPicPr>
        <p:blipFill>
          <a:blip r:embed="rId17" cstate="print">
            <a:duotone>
              <a:srgbClr val="4B3280">
                <a:shade val="45000"/>
                <a:satMod val="135000"/>
              </a:srgbClr>
              <a:prstClr val="white"/>
            </a:duotone>
            <a:extLst>
              <a:ext uri="{28A0092B-C50C-407E-A947-70E740481C1C}">
                <a14:useLocalDpi xmlns:a14="http://schemas.microsoft.com/office/drawing/2010/main" val="0"/>
              </a:ext>
            </a:extLst>
          </a:blip>
          <a:stretch>
            <a:fillRect/>
          </a:stretch>
        </p:blipFill>
        <p:spPr bwMode="auto">
          <a:xfrm>
            <a:off x="3025741" y="1162366"/>
            <a:ext cx="648000" cy="64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0619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FF48D091-4940-C68C-7D0B-5F8EB3E7AD18}"/>
              </a:ext>
            </a:extLst>
          </p:cNvPr>
          <p:cNvGraphicFramePr/>
          <p:nvPr>
            <p:custDataLst>
              <p:tags r:id="rId1"/>
            </p:custDataLst>
            <p:extLst>
              <p:ext uri="{D42A27DB-BD31-4B8C-83A1-F6EECF244321}">
                <p14:modId xmlns:p14="http://schemas.microsoft.com/office/powerpoint/2010/main" val="218261019"/>
              </p:ext>
            </p:extLst>
          </p:nvPr>
        </p:nvGraphicFramePr>
        <p:xfrm>
          <a:off x="1270221" y="1985513"/>
          <a:ext cx="4957722" cy="3795719"/>
        </p:xfrm>
        <a:graphic>
          <a:graphicData uri="http://schemas.openxmlformats.org/drawingml/2006/chart">
            <c:chart xmlns:c="http://schemas.openxmlformats.org/drawingml/2006/chart" xmlns:r="http://schemas.openxmlformats.org/officeDocument/2006/relationships" r:id="rId18"/>
          </a:graphicData>
        </a:graphic>
      </p:graphicFrame>
      <p:sp>
        <p:nvSpPr>
          <p:cNvPr id="2" name="Title 1">
            <a:extLst>
              <a:ext uri="{FF2B5EF4-FFF2-40B4-BE49-F238E27FC236}">
                <a16:creationId xmlns:a16="http://schemas.microsoft.com/office/drawing/2014/main" id="{6BB48F7F-556D-FF4B-BBC4-ADFE44AD292B}"/>
              </a:ext>
            </a:extLst>
          </p:cNvPr>
          <p:cNvSpPr txBox="1"/>
          <p:nvPr>
            <p:custDataLst>
              <p:tags r:id="rId2"/>
            </p:custDataLst>
          </p:nvPr>
        </p:nvSpPr>
        <p:spPr>
          <a:xfrm>
            <a:off x="555863" y="464374"/>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Logement | </a:t>
            </a:r>
            <a:r>
              <a:rPr lang="fr-CA" sz="2800" b="1" dirty="0">
                <a:solidFill>
                  <a:srgbClr val="210544"/>
                </a:solidFill>
                <a:latin typeface="Montserrat" panose="00000500000000000000" pitchFamily="2" charset="0"/>
                <a:ea typeface="Times New Roman" panose="02020603050405020304" pitchFamily="18" charset="0"/>
                <a:cs typeface="Cordia New"/>
              </a:rPr>
              <a:t>Maison à risque en raison de son emplacement</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3"/>
            </p:custDataLst>
          </p:nvPr>
        </p:nvSpPr>
        <p:spPr>
          <a:xfrm>
            <a:off x="600313" y="1128930"/>
            <a:ext cx="10988858" cy="518160"/>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Quatre personnes sur dix croient que leur maison est exposée à une catastrophe en raison de son emplacement; trois sur dix ne sont pas certains.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4"/>
            </p:custDataLst>
          </p:nvPr>
        </p:nvSpPr>
        <p:spPr>
          <a:xfrm>
            <a:off x="7423134" y="5991434"/>
            <a:ext cx="2742843" cy="365077"/>
          </a:xfrm>
        </p:spPr>
        <p:txBody>
          <a:bodyPr/>
          <a:lstStyle/>
          <a:p>
            <a:fld id="{752303FB-50EA-0243-9F54-FFF0D673E8DC}" type="slidenum">
              <a:rPr lang="fr-CA" sz="1100" smtClean="0">
                <a:solidFill>
                  <a:schemeClr val="bg1">
                    <a:lumMod val="85000"/>
                  </a:schemeClr>
                </a:solidFill>
                <a:latin typeface="Montserrat" pitchFamily="2" charset="77"/>
              </a:rPr>
              <a:t>32</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5"/>
            </p:custDataLst>
          </p:nvPr>
        </p:nvSpPr>
        <p:spPr>
          <a:xfrm>
            <a:off x="555863" y="621834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6"/>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7"/>
            </p:custDataLst>
          </p:nvPr>
        </p:nvCxnSpPr>
        <p:spPr>
          <a:xfrm>
            <a:off x="644764" y="1714036"/>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8"/>
            </p:custDataLst>
          </p:nvPr>
        </p:nvPicPr>
        <p:blipFill>
          <a:blip r:embed="rId19">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9"/>
            </p:custDataLst>
          </p:nvPr>
        </p:nvSpPr>
        <p:spPr>
          <a:xfrm>
            <a:off x="555863" y="1855142"/>
            <a:ext cx="10988858" cy="2590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6075" marR="0" lvl="0" indent="-346075">
              <a:spcBef>
                <a:spcPts val="1200"/>
              </a:spcBef>
              <a:spcAft>
                <a:spcPct val="0"/>
              </a:spcAft>
              <a:buSzPts val="1100"/>
            </a:pPr>
            <a:r>
              <a:rPr lang="fr-CA" sz="1100" i="1" dirty="0">
                <a:solidFill>
                  <a:schemeClr val="tx1">
                    <a:lumMod val="75000"/>
                    <a:lumOff val="25000"/>
                  </a:schemeClr>
                </a:solidFill>
                <a:latin typeface="Montserrat" pitchFamily="2" charset="77"/>
                <a:cs typeface="Cordia New" panose="020B0304020202020204" pitchFamily="34" charset="-34"/>
              </a:rPr>
              <a:t>Q29	Considérez-vous que votre maison est exposée à une catastrophe en raison de son emplacement?</a:t>
            </a:r>
          </a:p>
        </p:txBody>
      </p:sp>
      <p:sp>
        <p:nvSpPr>
          <p:cNvPr id="6" name="Rectangle 5">
            <a:extLst>
              <a:ext uri="{FF2B5EF4-FFF2-40B4-BE49-F238E27FC236}">
                <a16:creationId xmlns:a16="http://schemas.microsoft.com/office/drawing/2014/main" id="{19182788-DA9C-4E0E-8369-A33C59A38CA1}"/>
              </a:ext>
            </a:extLst>
          </p:cNvPr>
          <p:cNvSpPr/>
          <p:nvPr>
            <p:custDataLst>
              <p:tags r:id="rId10"/>
            </p:custDataLst>
          </p:nvPr>
        </p:nvSpPr>
        <p:spPr>
          <a:xfrm>
            <a:off x="5568447" y="3166008"/>
            <a:ext cx="241373" cy="240311"/>
          </a:xfrm>
          <a:prstGeom prst="rect">
            <a:avLst/>
          </a:prstGeom>
          <a:solidFill>
            <a:srgbClr val="FDBC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Rectangle 10">
            <a:extLst>
              <a:ext uri="{FF2B5EF4-FFF2-40B4-BE49-F238E27FC236}">
                <a16:creationId xmlns:a16="http://schemas.microsoft.com/office/drawing/2014/main" id="{FF0A6FAF-C745-28C6-6B3A-DCAADB7B64CF}"/>
              </a:ext>
            </a:extLst>
          </p:cNvPr>
          <p:cNvSpPr/>
          <p:nvPr>
            <p:custDataLst>
              <p:tags r:id="rId11"/>
            </p:custDataLst>
          </p:nvPr>
        </p:nvSpPr>
        <p:spPr>
          <a:xfrm>
            <a:off x="5568447" y="3687345"/>
            <a:ext cx="241373" cy="240312"/>
          </a:xfrm>
          <a:prstGeom prst="rect">
            <a:avLst/>
          </a:prstGeom>
          <a:solidFill>
            <a:srgbClr val="260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 name="Rectangle 11">
            <a:extLst>
              <a:ext uri="{FF2B5EF4-FFF2-40B4-BE49-F238E27FC236}">
                <a16:creationId xmlns:a16="http://schemas.microsoft.com/office/drawing/2014/main" id="{B5999089-769A-7EDD-92C7-A230D9925322}"/>
              </a:ext>
            </a:extLst>
          </p:cNvPr>
          <p:cNvSpPr/>
          <p:nvPr>
            <p:custDataLst>
              <p:tags r:id="rId12"/>
            </p:custDataLst>
          </p:nvPr>
        </p:nvSpPr>
        <p:spPr>
          <a:xfrm>
            <a:off x="5574655" y="4208683"/>
            <a:ext cx="241372" cy="240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 name="TextBox 12">
            <a:extLst>
              <a:ext uri="{FF2B5EF4-FFF2-40B4-BE49-F238E27FC236}">
                <a16:creationId xmlns:a16="http://schemas.microsoft.com/office/drawing/2014/main" id="{F15FE676-32EC-D4DF-4E93-EB8E295D6AD4}"/>
              </a:ext>
            </a:extLst>
          </p:cNvPr>
          <p:cNvSpPr txBox="1"/>
          <p:nvPr>
            <p:custDataLst>
              <p:tags r:id="rId13"/>
            </p:custDataLst>
          </p:nvPr>
        </p:nvSpPr>
        <p:spPr>
          <a:xfrm>
            <a:off x="6054072" y="4194732"/>
            <a:ext cx="1670372"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Incertain(e)</a:t>
            </a:r>
          </a:p>
        </p:txBody>
      </p:sp>
      <p:sp>
        <p:nvSpPr>
          <p:cNvPr id="15" name="TextBox 14">
            <a:extLst>
              <a:ext uri="{FF2B5EF4-FFF2-40B4-BE49-F238E27FC236}">
                <a16:creationId xmlns:a16="http://schemas.microsoft.com/office/drawing/2014/main" id="{E4C8B97B-34DE-A3D7-195B-926DE176A71C}"/>
              </a:ext>
            </a:extLst>
          </p:cNvPr>
          <p:cNvSpPr txBox="1"/>
          <p:nvPr>
            <p:custDataLst>
              <p:tags r:id="rId14"/>
            </p:custDataLst>
          </p:nvPr>
        </p:nvSpPr>
        <p:spPr>
          <a:xfrm>
            <a:off x="6054072" y="3684998"/>
            <a:ext cx="3385618"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Non*</a:t>
            </a:r>
          </a:p>
        </p:txBody>
      </p:sp>
      <p:sp>
        <p:nvSpPr>
          <p:cNvPr id="16" name="TextBox 15">
            <a:extLst>
              <a:ext uri="{FF2B5EF4-FFF2-40B4-BE49-F238E27FC236}">
                <a16:creationId xmlns:a16="http://schemas.microsoft.com/office/drawing/2014/main" id="{5729CFF7-0622-355F-55EE-5E0C60DCF9B1}"/>
              </a:ext>
            </a:extLst>
          </p:cNvPr>
          <p:cNvSpPr txBox="1"/>
          <p:nvPr>
            <p:custDataLst>
              <p:tags r:id="rId15"/>
            </p:custDataLst>
          </p:nvPr>
        </p:nvSpPr>
        <p:spPr>
          <a:xfrm>
            <a:off x="6054072" y="3112202"/>
            <a:ext cx="3182418" cy="365760"/>
          </a:xfrm>
          <a:prstGeom prst="rect">
            <a:avLst/>
          </a:prstGeom>
          <a:noFill/>
        </p:spPr>
        <p:txBody>
          <a:bodyPr wrap="square" rtlCol="0">
            <a:spAutoFit/>
          </a:bodyPr>
          <a:lstStyle/>
          <a:p>
            <a:r>
              <a:rPr lang="fr-CA" dirty="0">
                <a:solidFill>
                  <a:schemeClr val="tx1">
                    <a:lumMod val="75000"/>
                    <a:lumOff val="25000"/>
                  </a:schemeClr>
                </a:solidFill>
                <a:latin typeface="Cordia New" panose="020B0304020202020204" pitchFamily="34" charset="-34"/>
                <a:cs typeface="Cordia New" panose="020B0304020202020204" pitchFamily="34" charset="-34"/>
              </a:rPr>
              <a:t>Oui</a:t>
            </a:r>
          </a:p>
        </p:txBody>
      </p:sp>
      <p:sp>
        <p:nvSpPr>
          <p:cNvPr id="5" name="TextBox 4">
            <a:extLst>
              <a:ext uri="{FF2B5EF4-FFF2-40B4-BE49-F238E27FC236}">
                <a16:creationId xmlns:a16="http://schemas.microsoft.com/office/drawing/2014/main" id="{EA528180-10F3-0FA0-C161-2CC0C70B8503}"/>
              </a:ext>
            </a:extLst>
          </p:cNvPr>
          <p:cNvSpPr txBox="1"/>
          <p:nvPr>
            <p:custDataLst>
              <p:tags r:id="rId16"/>
            </p:custDataLst>
          </p:nvPr>
        </p:nvSpPr>
        <p:spPr>
          <a:xfrm>
            <a:off x="572953" y="5729824"/>
            <a:ext cx="9889251" cy="259080"/>
          </a:xfrm>
          <a:prstGeom prst="rect">
            <a:avLst/>
          </a:prstGeom>
          <a:noFill/>
        </p:spPr>
        <p:txBody>
          <a:bodyPr wrap="square" rtlCol="0">
            <a:spAutoFit/>
          </a:bodyPr>
          <a:lstStyle/>
          <a:p>
            <a:r>
              <a:rPr lang="fr-CA" sz="1100" i="1" dirty="0">
                <a:solidFill>
                  <a:schemeClr val="tx1">
                    <a:lumMod val="75000"/>
                    <a:lumOff val="25000"/>
                  </a:schemeClr>
                </a:solidFill>
                <a:latin typeface="Montserrat" pitchFamily="2" charset="77"/>
              </a:rPr>
              <a:t>*Comprend le 1 % de répondants indiquant qu’ils sont actuellement sans logement</a:t>
            </a:r>
          </a:p>
        </p:txBody>
      </p:sp>
    </p:spTree>
    <p:extLst>
      <p:ext uri="{BB962C8B-B14F-4D97-AF65-F5344CB8AC3E}">
        <p14:creationId xmlns:p14="http://schemas.microsoft.com/office/powerpoint/2010/main" val="18690935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9E442-6003-CC48-AC88-AFC08F8ABC83}"/>
              </a:ext>
            </a:extLst>
          </p:cNvPr>
          <p:cNvPicPr>
            <a:picLocks noChangeAspect="1"/>
          </p:cNvPicPr>
          <p:nvPr>
            <p:custDataLst>
              <p:tags r:id="rId1"/>
            </p:custDataLst>
          </p:nvPr>
        </p:nvPicPr>
        <p:blipFill>
          <a:blip r:embed="rId6"/>
          <a:stretch>
            <a:fillRect/>
          </a:stretch>
        </p:blipFill>
        <p:spPr>
          <a:xfrm>
            <a:off x="793" y="446"/>
            <a:ext cx="12190412" cy="6857106"/>
          </a:xfrm>
          <a:prstGeom prst="rect">
            <a:avLst/>
          </a:prstGeom>
          <a:solidFill>
            <a:srgbClr val="4B3281"/>
          </a:solidFill>
        </p:spPr>
      </p:pic>
      <p:sp>
        <p:nvSpPr>
          <p:cNvPr id="2" name="TextBox 1">
            <a:extLst>
              <a:ext uri="{FF2B5EF4-FFF2-40B4-BE49-F238E27FC236}">
                <a16:creationId xmlns:a16="http://schemas.microsoft.com/office/drawing/2014/main" id="{5FB7D2E2-2194-D94B-A6FA-2E7326D4C69E}"/>
              </a:ext>
            </a:extLst>
          </p:cNvPr>
          <p:cNvSpPr txBox="1"/>
          <p:nvPr>
            <p:custDataLst>
              <p:tags r:id="rId2"/>
            </p:custDataLst>
          </p:nvPr>
        </p:nvSpPr>
        <p:spPr>
          <a:xfrm>
            <a:off x="1176693" y="2613391"/>
            <a:ext cx="9838611" cy="1615440"/>
          </a:xfrm>
          <a:prstGeom prst="rect">
            <a:avLst/>
          </a:prstGeom>
          <a:noFill/>
        </p:spPr>
        <p:txBody>
          <a:bodyPr wrap="square" rtlCol="0">
            <a:spAutoFit/>
          </a:bodyPr>
          <a:lstStyle/>
          <a:p>
            <a:pPr algn="ctr"/>
            <a:r>
              <a:rPr lang="en-US" sz="5000" b="1">
                <a:solidFill>
                  <a:schemeClr val="bg1"/>
                </a:solidFill>
                <a:latin typeface="Montserrat" pitchFamily="2" charset="77"/>
              </a:rPr>
              <a:t>PRÉFÉRENCES DE COMMUNICATION</a:t>
            </a:r>
          </a:p>
        </p:txBody>
      </p:sp>
      <p:pic>
        <p:nvPicPr>
          <p:cNvPr id="6" name="Picture 5" descr="A picture containing drawing&#10;&#10;Description automatically generated">
            <a:extLst>
              <a:ext uri="{FF2B5EF4-FFF2-40B4-BE49-F238E27FC236}">
                <a16:creationId xmlns:a16="http://schemas.microsoft.com/office/drawing/2014/main" id="{43103F2C-7990-3547-A855-67D66D1E8E7D}"/>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10462345" y="6095939"/>
            <a:ext cx="1082376" cy="206167"/>
          </a:xfrm>
          <a:prstGeom prst="rect">
            <a:avLst/>
          </a:prstGeom>
        </p:spPr>
      </p:pic>
      <p:sp>
        <p:nvSpPr>
          <p:cNvPr id="7" name="Slide Number Placeholder 6">
            <a:extLst>
              <a:ext uri="{FF2B5EF4-FFF2-40B4-BE49-F238E27FC236}">
                <a16:creationId xmlns:a16="http://schemas.microsoft.com/office/drawing/2014/main" id="{36A9001A-5F84-DF4F-A61A-665FB8625D92}"/>
              </a:ext>
            </a:extLst>
          </p:cNvPr>
          <p:cNvSpPr>
            <a:spLocks noGrp="1"/>
          </p:cNvSpPr>
          <p:nvPr>
            <p:ph type="sldNum" sz="quarter" idx="12"/>
            <p:custDataLst>
              <p:tags r:id="rId4"/>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33</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Tree>
    <p:extLst>
      <p:ext uri="{BB962C8B-B14F-4D97-AF65-F5344CB8AC3E}">
        <p14:creationId xmlns:p14="http://schemas.microsoft.com/office/powerpoint/2010/main" val="21767110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54579"/>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dirty="0">
                <a:solidFill>
                  <a:srgbClr val="210544"/>
                </a:solidFill>
                <a:latin typeface="Montserrat Light" pitchFamily="2" charset="77"/>
                <a:ea typeface="Times New Roman" panose="02020603050405020304" pitchFamily="18" charset="0"/>
                <a:cs typeface="Cordia New"/>
              </a:rPr>
              <a:t>Communications | </a:t>
            </a:r>
            <a:r>
              <a:rPr lang="fr-CA" sz="2800" b="1" dirty="0">
                <a:solidFill>
                  <a:srgbClr val="210544"/>
                </a:solidFill>
                <a:latin typeface="Montserrat" panose="00000500000000000000" pitchFamily="2" charset="0"/>
                <a:ea typeface="Times New Roman" panose="02020603050405020304" pitchFamily="18" charset="0"/>
                <a:cs typeface="Cordia New"/>
              </a:rPr>
              <a:t>Préférences linguistiques</a:t>
            </a:r>
            <a:endParaRPr lang="fr-CA" sz="28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980173"/>
            <a:ext cx="10988858" cy="738664"/>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Étant donné que l’enquête n’était disponible qu’en anglais, il est compréhensible que l’anglais soit également désigné comme la langue préférée de la plupart des répondants pour recevoir des renseignements sur la préparation aux catastrophes.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fr-CA" sz="1100" smtClean="0">
                <a:solidFill>
                  <a:schemeClr val="bg1">
                    <a:lumMod val="85000"/>
                  </a:schemeClr>
                </a:solidFill>
                <a:latin typeface="Montserrat" pitchFamily="2" charset="77"/>
              </a:rPr>
              <a:t>34</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1762600"/>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1">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1871494"/>
            <a:ext cx="10988858" cy="2692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Q42	Quelle est votre langue privilégiée pour recevoir des renseignements sur la préparation aux catastrophes? (Une seule réponse est permise)</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2937393872"/>
              </p:ext>
            </p:extLst>
          </p:nvPr>
        </p:nvGraphicFramePr>
        <p:xfrm>
          <a:off x="1678754" y="2133036"/>
          <a:ext cx="8743075" cy="380348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88749318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8F7F-556D-FF4B-BBC4-ADFE44AD292B}"/>
              </a:ext>
            </a:extLst>
          </p:cNvPr>
          <p:cNvSpPr txBox="1"/>
          <p:nvPr>
            <p:custDataLst>
              <p:tags r:id="rId1"/>
            </p:custDataLst>
          </p:nvPr>
        </p:nvSpPr>
        <p:spPr>
          <a:xfrm>
            <a:off x="555863" y="454579"/>
            <a:ext cx="10988858" cy="5255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600" dirty="0">
                <a:solidFill>
                  <a:srgbClr val="210544"/>
                </a:solidFill>
                <a:latin typeface="Montserrat Light" pitchFamily="2" charset="77"/>
                <a:ea typeface="Times New Roman" panose="02020603050405020304" pitchFamily="18" charset="0"/>
                <a:cs typeface="Cordia New"/>
              </a:rPr>
              <a:t>Communications | </a:t>
            </a:r>
            <a:r>
              <a:rPr lang="fr-CA" sz="2600" b="1" dirty="0">
                <a:solidFill>
                  <a:srgbClr val="210544"/>
                </a:solidFill>
                <a:latin typeface="Montserrat" panose="00000500000000000000" pitchFamily="2" charset="0"/>
                <a:ea typeface="Times New Roman" panose="02020603050405020304" pitchFamily="18" charset="0"/>
                <a:cs typeface="Cordia New"/>
              </a:rPr>
              <a:t>Source privilégiée d’informations sur la préparation</a:t>
            </a:r>
            <a:endParaRPr lang="fr-CA" sz="2600" b="1" cap="all" dirty="0">
              <a:solidFill>
                <a:srgbClr val="210544"/>
              </a:solidFill>
              <a:latin typeface="Montserrat" panose="00000500000000000000" pitchFamily="2" charset="0"/>
            </a:endParaRPr>
          </a:p>
        </p:txBody>
      </p:sp>
      <p:sp>
        <p:nvSpPr>
          <p:cNvPr id="3" name="TextBox 2">
            <a:extLst>
              <a:ext uri="{FF2B5EF4-FFF2-40B4-BE49-F238E27FC236}">
                <a16:creationId xmlns:a16="http://schemas.microsoft.com/office/drawing/2014/main" id="{59FB2699-6DD3-DF4E-B13C-54A5A03BC2B2}"/>
              </a:ext>
            </a:extLst>
          </p:cNvPr>
          <p:cNvSpPr txBox="1"/>
          <p:nvPr>
            <p:custDataLst>
              <p:tags r:id="rId2"/>
            </p:custDataLst>
          </p:nvPr>
        </p:nvSpPr>
        <p:spPr>
          <a:xfrm>
            <a:off x="555863" y="1088965"/>
            <a:ext cx="10988858" cy="954107"/>
          </a:xfrm>
          <a:prstGeom prst="rect">
            <a:avLst/>
          </a:prstGeom>
          <a:noFill/>
        </p:spPr>
        <p:txBody>
          <a:bodyPr wrap="square" rtlCol="0">
            <a:spAutoFit/>
          </a:bodyPr>
          <a:lstStyle/>
          <a:p>
            <a:pPr algn="just"/>
            <a:r>
              <a:rPr lang="fr-CA" sz="1400" dirty="0">
                <a:solidFill>
                  <a:schemeClr val="tx1">
                    <a:lumMod val="75000"/>
                    <a:lumOff val="25000"/>
                  </a:schemeClr>
                </a:solidFill>
                <a:latin typeface="Montserrat" pitchFamily="2" charset="77"/>
                <a:cs typeface="Cordia New" panose="020B0304020202020204" pitchFamily="34" charset="-34"/>
              </a:rPr>
              <a:t>La méthode la plus privilégiée pour recevoir des renseignements sur la préparation aux catastrophes est le courriel. (Bien que ce soit peut-être leur préférence, nous ne pouvons déterminer à partir de cette enquête si le courriel est un outil efficace à cette fin, pas plus que cette préférence ne peut être extrapolée aux alertes d’urgence, puisque le courriel n’est pas une méthode de communication efficace en cas de crise). </a:t>
            </a:r>
          </a:p>
        </p:txBody>
      </p:sp>
      <p:sp>
        <p:nvSpPr>
          <p:cNvPr id="7" name="Slide Number Placeholder 6">
            <a:extLst>
              <a:ext uri="{FF2B5EF4-FFF2-40B4-BE49-F238E27FC236}">
                <a16:creationId xmlns:a16="http://schemas.microsoft.com/office/drawing/2014/main" id="{31F6A227-1DB8-3546-B23E-49598A9C3D76}"/>
              </a:ext>
            </a:extLst>
          </p:cNvPr>
          <p:cNvSpPr>
            <a:spLocks noGrp="1"/>
          </p:cNvSpPr>
          <p:nvPr>
            <p:ph type="sldNum" sz="quarter" idx="12"/>
            <p:custDataLst>
              <p:tags r:id="rId3"/>
            </p:custDataLst>
          </p:nvPr>
        </p:nvSpPr>
        <p:spPr>
          <a:xfrm>
            <a:off x="7417755" y="5983621"/>
            <a:ext cx="2742843" cy="365077"/>
          </a:xfrm>
        </p:spPr>
        <p:txBody>
          <a:bodyPr/>
          <a:lstStyle/>
          <a:p>
            <a:fld id="{752303FB-50EA-0243-9F54-FFF0D673E8DC}" type="slidenum">
              <a:rPr lang="fr-CA" sz="1100" smtClean="0">
                <a:solidFill>
                  <a:schemeClr val="bg1">
                    <a:lumMod val="85000"/>
                  </a:schemeClr>
                </a:solidFill>
                <a:latin typeface="Montserrat" pitchFamily="2" charset="77"/>
              </a:rPr>
              <a:t>35</a:t>
            </a:fld>
            <a:r>
              <a:rPr lang="fr-CA" dirty="0">
                <a:latin typeface="Montserrat" pitchFamily="2" charset="77"/>
              </a:rPr>
              <a:t>      </a:t>
            </a:r>
            <a:r>
              <a:rPr lang="fr-CA" sz="1400" dirty="0">
                <a:solidFill>
                  <a:schemeClr val="bg1">
                    <a:lumMod val="85000"/>
                  </a:schemeClr>
                </a:solidFill>
                <a:latin typeface="Montserrat" pitchFamily="2" charset="77"/>
              </a:rPr>
              <a:t>|</a:t>
            </a:r>
            <a:endParaRPr lang="fr-CA" dirty="0">
              <a:solidFill>
                <a:schemeClr val="bg1">
                  <a:lumMod val="85000"/>
                </a:schemeClr>
              </a:solidFill>
              <a:latin typeface="Montserrat" pitchFamily="2" charset="77"/>
            </a:endParaRPr>
          </a:p>
        </p:txBody>
      </p:sp>
      <p:sp>
        <p:nvSpPr>
          <p:cNvPr id="8" name="TextBox 7">
            <a:extLst>
              <a:ext uri="{FF2B5EF4-FFF2-40B4-BE49-F238E27FC236}">
                <a16:creationId xmlns:a16="http://schemas.microsoft.com/office/drawing/2014/main" id="{84BAC1B9-9A24-144D-A5C5-7F3669A183C5}"/>
              </a:ext>
            </a:extLst>
          </p:cNvPr>
          <p:cNvSpPr txBox="1"/>
          <p:nvPr>
            <p:custDataLst>
              <p:tags r:id="rId4"/>
            </p:custDataLst>
          </p:nvPr>
        </p:nvSpPr>
        <p:spPr>
          <a:xfrm>
            <a:off x="555863" y="6219034"/>
            <a:ext cx="8111552" cy="198120"/>
          </a:xfrm>
          <a:prstGeom prst="rect">
            <a:avLst/>
          </a:prstGeom>
          <a:noFill/>
        </p:spPr>
        <p:txBody>
          <a:bodyPr wrap="square" rtlCol="0" anchor="t">
            <a:spAutoFit/>
          </a:bodyPr>
          <a:lstStyle/>
          <a:p>
            <a:r>
              <a:rPr lang="fr-CA" sz="700" dirty="0">
                <a:solidFill>
                  <a:schemeClr val="bg1">
                    <a:lumMod val="65000"/>
                  </a:schemeClr>
                </a:solidFill>
                <a:latin typeface="Montserrat"/>
              </a:rPr>
              <a:t>PERSPECTIVES ATTRIBUABLES À : ENVIRONICS RESEARCH</a:t>
            </a:r>
            <a:endParaRPr lang="fr-CA" sz="700" cap="all" dirty="0">
              <a:solidFill>
                <a:schemeClr val="bg1">
                  <a:lumMod val="65000"/>
                </a:schemeClr>
              </a:solidFill>
              <a:latin typeface="Montserrat"/>
              <a:cs typeface="Cordia New"/>
            </a:endParaRPr>
          </a:p>
        </p:txBody>
      </p:sp>
      <p:sp>
        <p:nvSpPr>
          <p:cNvPr id="9" name="TextBox 8">
            <a:extLst>
              <a:ext uri="{FF2B5EF4-FFF2-40B4-BE49-F238E27FC236}">
                <a16:creationId xmlns:a16="http://schemas.microsoft.com/office/drawing/2014/main" id="{16D39588-AC9D-2048-9014-4F0E17126F6C}"/>
              </a:ext>
            </a:extLst>
          </p:cNvPr>
          <p:cNvSpPr txBox="1"/>
          <p:nvPr>
            <p:custDataLst>
              <p:tags r:id="rId5"/>
            </p:custDataLst>
          </p:nvPr>
        </p:nvSpPr>
        <p:spPr>
          <a:xfrm>
            <a:off x="557187" y="6058438"/>
            <a:ext cx="5314878" cy="213360"/>
          </a:xfrm>
          <a:prstGeom prst="rect">
            <a:avLst/>
          </a:prstGeom>
          <a:noFill/>
        </p:spPr>
        <p:txBody>
          <a:bodyPr wrap="square" rtlCol="0">
            <a:spAutoFit/>
          </a:bodyPr>
          <a:lstStyle/>
          <a:p>
            <a:r>
              <a:rPr lang="fr-CA" sz="800" b="1" dirty="0">
                <a:solidFill>
                  <a:schemeClr val="bg1">
                    <a:lumMod val="75000"/>
                  </a:schemeClr>
                </a:solidFill>
                <a:latin typeface="Montserrat" pitchFamily="2" charset="77"/>
              </a:rPr>
              <a:t>AFAC | ENQUÊTE SUR LA RÉSILIENCE INCLUSIVE 2023</a:t>
            </a:r>
            <a:endParaRPr lang="fr-CA" sz="800" dirty="0">
              <a:solidFill>
                <a:schemeClr val="bg1">
                  <a:lumMod val="75000"/>
                </a:schemeClr>
              </a:solidFill>
              <a:latin typeface="Montserrat" pitchFamily="2" charset="77"/>
            </a:endParaRPr>
          </a:p>
        </p:txBody>
      </p:sp>
      <p:cxnSp>
        <p:nvCxnSpPr>
          <p:cNvPr id="25" name="Straight Connector 24">
            <a:extLst>
              <a:ext uri="{FF2B5EF4-FFF2-40B4-BE49-F238E27FC236}">
                <a16:creationId xmlns:a16="http://schemas.microsoft.com/office/drawing/2014/main" id="{2E29BB9E-5654-0242-BD4B-B1501F5B9AF1}"/>
              </a:ext>
            </a:extLst>
          </p:cNvPr>
          <p:cNvCxnSpPr/>
          <p:nvPr>
            <p:custDataLst>
              <p:tags r:id="rId6"/>
            </p:custDataLst>
          </p:nvPr>
        </p:nvCxnSpPr>
        <p:spPr>
          <a:xfrm>
            <a:off x="644764" y="2087774"/>
            <a:ext cx="10899957" cy="1642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4" name="Picture 33" descr="A picture containing object, clock, drawing&#10;&#10;Description automatically generated">
            <a:extLst>
              <a:ext uri="{FF2B5EF4-FFF2-40B4-BE49-F238E27FC236}">
                <a16:creationId xmlns:a16="http://schemas.microsoft.com/office/drawing/2014/main" id="{58B20861-C1AA-434A-B7E2-95F845678B86}"/>
              </a:ext>
            </a:extLst>
          </p:cNvPr>
          <p:cNvPicPr>
            <a:picLocks noChangeAspect="1"/>
          </p:cNvPicPr>
          <p:nvPr>
            <p:custDataLst>
              <p:tags r:id="rId7"/>
            </p:custDataLst>
          </p:nvPr>
        </p:nvPicPr>
        <p:blipFill>
          <a:blip r:embed="rId11">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4" name="TextBox 1">
            <a:extLst>
              <a:ext uri="{FF2B5EF4-FFF2-40B4-BE49-F238E27FC236}">
                <a16:creationId xmlns:a16="http://schemas.microsoft.com/office/drawing/2014/main" id="{2AC32A2D-6458-1EE2-68E2-629DE6BEB1FD}"/>
              </a:ext>
            </a:extLst>
          </p:cNvPr>
          <p:cNvSpPr txBox="1"/>
          <p:nvPr>
            <p:custDataLst>
              <p:tags r:id="rId8"/>
            </p:custDataLst>
          </p:nvPr>
        </p:nvSpPr>
        <p:spPr>
          <a:xfrm>
            <a:off x="555863" y="2137983"/>
            <a:ext cx="10988858" cy="2692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68325" indent="-568325">
              <a:lnSpc>
                <a:spcPts val="1400"/>
              </a:lnSpc>
            </a:pPr>
            <a:r>
              <a:rPr lang="fr-CA" sz="1100" i="1" dirty="0">
                <a:solidFill>
                  <a:schemeClr val="tx1">
                    <a:lumMod val="75000"/>
                    <a:lumOff val="25000"/>
                  </a:schemeClr>
                </a:solidFill>
                <a:latin typeface="Montserrat" pitchFamily="2" charset="77"/>
                <a:cs typeface="Cordia New" panose="020B0304020202020204" pitchFamily="34" charset="-34"/>
              </a:rPr>
              <a:t>Q43	Quelle est votre façon préférée de recevoir des renseignements sur la préparation aux catastrophes? (Une seule réponse est permise)</a:t>
            </a:r>
          </a:p>
        </p:txBody>
      </p:sp>
      <p:graphicFrame>
        <p:nvGraphicFramePr>
          <p:cNvPr id="10" name="Content Placeholder 5">
            <a:extLst>
              <a:ext uri="{FF2B5EF4-FFF2-40B4-BE49-F238E27FC236}">
                <a16:creationId xmlns:a16="http://schemas.microsoft.com/office/drawing/2014/main" id="{C5C07012-B5DF-1359-4105-F0E3C4C1257A}"/>
              </a:ext>
            </a:extLst>
          </p:cNvPr>
          <p:cNvGraphicFramePr/>
          <p:nvPr>
            <p:custDataLst>
              <p:tags r:id="rId9"/>
            </p:custDataLst>
            <p:extLst>
              <p:ext uri="{D42A27DB-BD31-4B8C-83A1-F6EECF244321}">
                <p14:modId xmlns:p14="http://schemas.microsoft.com/office/powerpoint/2010/main" val="2482806663"/>
              </p:ext>
            </p:extLst>
          </p:nvPr>
        </p:nvGraphicFramePr>
        <p:xfrm>
          <a:off x="1678754" y="2566678"/>
          <a:ext cx="8743075" cy="380348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431834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44AD62-74C1-F445-B9A6-6D04EB546E6D}"/>
              </a:ext>
            </a:extLst>
          </p:cNvPr>
          <p:cNvPicPr>
            <a:picLocks noChangeAspect="1"/>
          </p:cNvPicPr>
          <p:nvPr>
            <p:custDataLst>
              <p:tags r:id="rId1"/>
            </p:custDataLst>
          </p:nvPr>
        </p:nvPicPr>
        <p:blipFill>
          <a:blip r:embed="rId7"/>
          <a:stretch>
            <a:fillRect/>
          </a:stretch>
        </p:blipFill>
        <p:spPr>
          <a:xfrm>
            <a:off x="793" y="446"/>
            <a:ext cx="12190412" cy="6857106"/>
          </a:xfrm>
          <a:prstGeom prst="rect">
            <a:avLst/>
          </a:prstGeom>
          <a:solidFill>
            <a:srgbClr val="4B3281"/>
          </a:solidFill>
        </p:spPr>
      </p:pic>
      <p:pic>
        <p:nvPicPr>
          <p:cNvPr id="12" name="Picture 11" descr="A picture containing object&#10;&#10;Description automatically generated">
            <a:extLst>
              <a:ext uri="{FF2B5EF4-FFF2-40B4-BE49-F238E27FC236}">
                <a16:creationId xmlns:a16="http://schemas.microsoft.com/office/drawing/2014/main" id="{26846B2F-1E87-854B-B8A5-E0C8437BB838}"/>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rot="5400000">
            <a:off x="5533842" y="2314773"/>
            <a:ext cx="6857105" cy="2228450"/>
          </a:xfrm>
          <a:prstGeom prst="rect">
            <a:avLst/>
          </a:prstGeom>
        </p:spPr>
      </p:pic>
      <p:pic>
        <p:nvPicPr>
          <p:cNvPr id="6" name="Picture 5">
            <a:extLst>
              <a:ext uri="{FF2B5EF4-FFF2-40B4-BE49-F238E27FC236}">
                <a16:creationId xmlns:a16="http://schemas.microsoft.com/office/drawing/2014/main" id="{33EC89E2-4149-A842-844E-735C21F12D8F}"/>
              </a:ext>
            </a:extLst>
          </p:cNvPr>
          <p:cNvPicPr>
            <a:picLocks noChangeAspect="1"/>
          </p:cNvPicPr>
          <p:nvPr>
            <p:custDataLst>
              <p:tags r:id="rId3"/>
            </p:custDataLst>
          </p:nvPr>
        </p:nvPicPr>
        <p:blipFill>
          <a:blip r:embed="rId9"/>
          <a:stretch>
            <a:fillRect/>
          </a:stretch>
        </p:blipFill>
        <p:spPr>
          <a:xfrm>
            <a:off x="367578" y="5202054"/>
            <a:ext cx="3345670" cy="903185"/>
          </a:xfrm>
          <a:prstGeom prst="rect">
            <a:avLst/>
          </a:prstGeom>
        </p:spPr>
      </p:pic>
      <p:sp>
        <p:nvSpPr>
          <p:cNvPr id="7" name="TextBox 6">
            <a:extLst>
              <a:ext uri="{FF2B5EF4-FFF2-40B4-BE49-F238E27FC236}">
                <a16:creationId xmlns:a16="http://schemas.microsoft.com/office/drawing/2014/main" id="{E5EC2849-827D-184D-91AB-BC0761ECF701}"/>
              </a:ext>
            </a:extLst>
          </p:cNvPr>
          <p:cNvSpPr txBox="1"/>
          <p:nvPr>
            <p:custDataLst>
              <p:tags r:id="rId4"/>
            </p:custDataLst>
          </p:nvPr>
        </p:nvSpPr>
        <p:spPr>
          <a:xfrm>
            <a:off x="657427" y="3895296"/>
            <a:ext cx="7372351" cy="1097280"/>
          </a:xfrm>
          <a:prstGeom prst="rect">
            <a:avLst/>
          </a:prstGeom>
          <a:noFill/>
        </p:spPr>
        <p:txBody>
          <a:bodyPr wrap="square" rtlCol="0" anchor="t">
            <a:spAutoFit/>
          </a:bodyPr>
          <a:lstStyle/>
          <a:p>
            <a:r>
              <a:rPr lang="en-US" sz="6600" b="1">
                <a:solidFill>
                  <a:schemeClr val="bg1"/>
                </a:solidFill>
                <a:latin typeface="Montserrat" pitchFamily="2" charset="77"/>
              </a:rPr>
              <a:t>Merci.</a:t>
            </a:r>
          </a:p>
        </p:txBody>
      </p:sp>
    </p:spTree>
    <p:extLst>
      <p:ext uri="{BB962C8B-B14F-4D97-AF65-F5344CB8AC3E}">
        <p14:creationId xmlns:p14="http://schemas.microsoft.com/office/powerpoint/2010/main" val="14278322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A0B17FC-FF4E-B943-8196-38F9676AEA73}"/>
              </a:ext>
            </a:extLst>
          </p:cNvPr>
          <p:cNvSpPr txBox="1"/>
          <p:nvPr>
            <p:custDataLst>
              <p:tags r:id="rId1"/>
            </p:custDataLst>
          </p:nvPr>
        </p:nvSpPr>
        <p:spPr>
          <a:xfrm>
            <a:off x="3999129" y="1148519"/>
            <a:ext cx="7588353" cy="3370147"/>
          </a:xfrm>
          <a:prstGeom prst="rect">
            <a:avLst/>
          </a:prstGeom>
          <a:noFill/>
        </p:spPr>
        <p:txBody>
          <a:bodyPr wrap="square" lIns="45714" tIns="22857" rIns="45714" bIns="22857" rtlCol="0" anchor="t">
            <a:spAutoFit/>
          </a:bodyPr>
          <a:lstStyle/>
          <a:p>
            <a:pPr algn="just"/>
            <a:r>
              <a:rPr lang="fr-CA" sz="1200" b="1" dirty="0">
                <a:solidFill>
                  <a:schemeClr val="tx1">
                    <a:lumMod val="75000"/>
                    <a:lumOff val="25000"/>
                  </a:schemeClr>
                </a:solidFill>
                <a:latin typeface="Montserrat" pitchFamily="2" charset="77"/>
                <a:cs typeface="Aharoni" panose="02010803020104030203" pitchFamily="2" charset="-79"/>
              </a:rPr>
              <a:t>Le présent rapport est basé sur une enquête en ligne à laquelle ont répondu 100 femmes, personnes </a:t>
            </a:r>
            <a:r>
              <a:rPr lang="fr-CA" sz="1200" b="1" dirty="0" err="1">
                <a:solidFill>
                  <a:schemeClr val="tx1">
                    <a:lumMod val="75000"/>
                    <a:lumOff val="25000"/>
                  </a:schemeClr>
                </a:solidFill>
                <a:latin typeface="Montserrat" pitchFamily="2" charset="77"/>
                <a:cs typeface="Aharoni" panose="02010803020104030203" pitchFamily="2" charset="-79"/>
              </a:rPr>
              <a:t>bispirituelles</a:t>
            </a:r>
            <a:r>
              <a:rPr lang="fr-CA" sz="1200" b="1" dirty="0">
                <a:solidFill>
                  <a:schemeClr val="tx1">
                    <a:lumMod val="75000"/>
                    <a:lumOff val="25000"/>
                  </a:schemeClr>
                </a:solidFill>
                <a:latin typeface="Montserrat" pitchFamily="2" charset="77"/>
                <a:cs typeface="Aharoni" panose="02010803020104030203" pitchFamily="2" charset="-79"/>
              </a:rPr>
              <a:t> et personnes de genre divers autochtones, du 5 décembre 2022 au 27 janvier 2023. L’enquête n’était pas ouverte aux participants masculins. </a:t>
            </a:r>
          </a:p>
          <a:p>
            <a:pPr algn="just"/>
            <a:endParaRPr lang="fr-CA" sz="1200" dirty="0">
              <a:solidFill>
                <a:schemeClr val="tx1">
                  <a:lumMod val="75000"/>
                  <a:lumOff val="25000"/>
                </a:schemeClr>
              </a:solidFill>
              <a:latin typeface="Montserrat" pitchFamily="2" charset="77"/>
              <a:cs typeface="Aharoni" panose="02010803020104030203" pitchFamily="2" charset="-79"/>
            </a:endParaRPr>
          </a:p>
          <a:p>
            <a:pPr algn="just"/>
            <a:r>
              <a:rPr lang="fr-CA" sz="1200" dirty="0">
                <a:solidFill>
                  <a:schemeClr val="tx1">
                    <a:lumMod val="75000"/>
                    <a:lumOff val="25000"/>
                  </a:schemeClr>
                </a:solidFill>
                <a:latin typeface="Montserrat" pitchFamily="2" charset="77"/>
                <a:cs typeface="Aharoni" panose="02010803020104030203" pitchFamily="2" charset="-79"/>
              </a:rPr>
              <a:t>Le questionnaire a été conçu par l’AFAC et la Croix-Rouge canadienne, avec la contribution et les conseils d’</a:t>
            </a:r>
            <a:r>
              <a:rPr lang="fr-CA" sz="1200" dirty="0" err="1">
                <a:solidFill>
                  <a:schemeClr val="tx1">
                    <a:lumMod val="75000"/>
                    <a:lumOff val="25000"/>
                  </a:schemeClr>
                </a:solidFill>
                <a:latin typeface="Montserrat" pitchFamily="2" charset="77"/>
                <a:cs typeface="Aharoni" panose="02010803020104030203" pitchFamily="2" charset="-79"/>
              </a:rPr>
              <a:t>Environics</a:t>
            </a:r>
            <a:r>
              <a:rPr lang="fr-CA" sz="1200" dirty="0">
                <a:solidFill>
                  <a:schemeClr val="tx1">
                    <a:lumMod val="75000"/>
                    <a:lumOff val="25000"/>
                  </a:schemeClr>
                </a:solidFill>
                <a:latin typeface="Montserrat" pitchFamily="2" charset="77"/>
                <a:cs typeface="Aharoni" panose="02010803020104030203" pitchFamily="2" charset="-79"/>
              </a:rPr>
              <a:t> </a:t>
            </a:r>
            <a:r>
              <a:rPr lang="fr-CA" sz="1200" dirty="0" err="1">
                <a:solidFill>
                  <a:schemeClr val="tx1">
                    <a:lumMod val="75000"/>
                    <a:lumOff val="25000"/>
                  </a:schemeClr>
                </a:solidFill>
                <a:latin typeface="Montserrat" pitchFamily="2" charset="77"/>
                <a:cs typeface="Aharoni" panose="02010803020104030203" pitchFamily="2" charset="-79"/>
              </a:rPr>
              <a:t>Research</a:t>
            </a:r>
            <a:r>
              <a:rPr lang="fr-CA" sz="1200" dirty="0">
                <a:solidFill>
                  <a:schemeClr val="tx1">
                    <a:lumMod val="75000"/>
                    <a:lumOff val="25000"/>
                  </a:schemeClr>
                </a:solidFill>
                <a:latin typeface="Montserrat" pitchFamily="2" charset="77"/>
                <a:cs typeface="Aharoni" panose="02010803020104030203" pitchFamily="2" charset="-79"/>
              </a:rPr>
              <a:t>. L’AFAC a programmé le questionnaire dans </a:t>
            </a:r>
            <a:r>
              <a:rPr lang="fr-CA" sz="1200" dirty="0" err="1">
                <a:solidFill>
                  <a:schemeClr val="tx1">
                    <a:lumMod val="75000"/>
                    <a:lumOff val="25000"/>
                  </a:schemeClr>
                </a:solidFill>
                <a:latin typeface="Montserrat" pitchFamily="2" charset="77"/>
                <a:cs typeface="Aharoni" panose="02010803020104030203" pitchFamily="2" charset="-79"/>
              </a:rPr>
              <a:t>SimpleSurvey</a:t>
            </a:r>
            <a:r>
              <a:rPr lang="fr-CA" sz="1200" dirty="0">
                <a:solidFill>
                  <a:schemeClr val="tx1">
                    <a:lumMod val="75000"/>
                    <a:lumOff val="25000"/>
                  </a:schemeClr>
                </a:solidFill>
                <a:latin typeface="Montserrat" pitchFamily="2" charset="77"/>
                <a:cs typeface="Aharoni" panose="02010803020104030203" pitchFamily="2" charset="-79"/>
              </a:rPr>
              <a:t> et distribué un lien d’enquête ouvert par l’entremise des médias sociaux. Un incitatif en espèces de 25 $ a été offert aux 100 premiers participants. En raison de la nature des médias sociaux et de l’offre d’une incitation financière, un certain nombre de réponses ont été jugées invalides et supprimées de l’ensemble des données finales avant l’analyse. </a:t>
            </a:r>
          </a:p>
          <a:p>
            <a:pPr algn="just"/>
            <a:endParaRPr lang="fr-CA" sz="1200" dirty="0">
              <a:solidFill>
                <a:schemeClr val="tx1">
                  <a:lumMod val="75000"/>
                  <a:lumOff val="25000"/>
                </a:schemeClr>
              </a:solidFill>
              <a:latin typeface="Montserrat" pitchFamily="2" charset="77"/>
              <a:cs typeface="Aharoni" panose="02010803020104030203" pitchFamily="2" charset="-79"/>
            </a:endParaRPr>
          </a:p>
          <a:p>
            <a:pPr algn="just"/>
            <a:r>
              <a:rPr lang="fr-CA" sz="1200" dirty="0">
                <a:solidFill>
                  <a:schemeClr val="tx1">
                    <a:lumMod val="75000"/>
                    <a:lumOff val="25000"/>
                  </a:schemeClr>
                </a:solidFill>
                <a:latin typeface="Montserrat" pitchFamily="2" charset="77"/>
                <a:cs typeface="Aharoni" panose="02010803020104030203" pitchFamily="2" charset="-79"/>
              </a:rPr>
              <a:t>Cet échantillon est un échantillon de commodité, ce qui signifie qu’il a été tiré d’un groupe de personnes facilement disponibles. Étant donné qu’il ne s’agit pas d’un échantillon aléatoire (les répondants n’ont pas été choisis au hasard, et toutes les personnes dans les communautés désirées n’ont pas eu la même chance d’être sélectionnées dans l’échantillon), </a:t>
            </a:r>
            <a:r>
              <a:rPr lang="fr-CA" sz="1200" b="1" dirty="0">
                <a:solidFill>
                  <a:schemeClr val="tx1">
                    <a:lumMod val="75000"/>
                    <a:lumOff val="25000"/>
                  </a:schemeClr>
                </a:solidFill>
                <a:latin typeface="Montserrat" pitchFamily="2" charset="77"/>
                <a:cs typeface="Aharoni" panose="02010803020104030203" pitchFamily="2" charset="-79"/>
              </a:rPr>
              <a:t>l’échantillon ne peut être considéré comme représentatif de toutes les femmes, personnes </a:t>
            </a:r>
            <a:r>
              <a:rPr lang="fr-CA" sz="1200" b="1" dirty="0" err="1">
                <a:solidFill>
                  <a:schemeClr val="tx1">
                    <a:lumMod val="75000"/>
                    <a:lumOff val="25000"/>
                  </a:schemeClr>
                </a:solidFill>
                <a:latin typeface="Montserrat" pitchFamily="2" charset="77"/>
                <a:cs typeface="Aharoni" panose="02010803020104030203" pitchFamily="2" charset="-79"/>
              </a:rPr>
              <a:t>bispirituelles</a:t>
            </a:r>
            <a:r>
              <a:rPr lang="fr-CA" sz="1200" b="1" dirty="0">
                <a:solidFill>
                  <a:schemeClr val="tx1">
                    <a:lumMod val="75000"/>
                    <a:lumOff val="25000"/>
                  </a:schemeClr>
                </a:solidFill>
                <a:latin typeface="Montserrat" pitchFamily="2" charset="77"/>
                <a:cs typeface="Aharoni" panose="02010803020104030203" pitchFamily="2" charset="-79"/>
              </a:rPr>
              <a:t> et de genre divers autochtones</a:t>
            </a:r>
            <a:r>
              <a:rPr lang="fr-CA" sz="1200" dirty="0">
                <a:solidFill>
                  <a:schemeClr val="tx1">
                    <a:lumMod val="75000"/>
                    <a:lumOff val="25000"/>
                  </a:schemeClr>
                </a:solidFill>
                <a:latin typeface="Montserrat" pitchFamily="2" charset="77"/>
                <a:cs typeface="Aharoni" panose="02010803020104030203" pitchFamily="2" charset="-79"/>
              </a:rPr>
              <a:t>. Il faut faire preuve de prudence dans l’interprétation des données. </a:t>
            </a:r>
          </a:p>
          <a:p>
            <a:pPr algn="just"/>
            <a:endParaRPr lang="fr-CA" sz="1200" dirty="0">
              <a:solidFill>
                <a:schemeClr val="tx1">
                  <a:lumMod val="75000"/>
                  <a:lumOff val="25000"/>
                </a:schemeClr>
              </a:solidFill>
              <a:latin typeface="Montserrat" pitchFamily="2" charset="77"/>
              <a:cs typeface="Aharoni" panose="02010803020104030203" pitchFamily="2" charset="-79"/>
            </a:endParaRPr>
          </a:p>
          <a:p>
            <a:pPr algn="just"/>
            <a:r>
              <a:rPr lang="fr-CA" sz="1200" dirty="0">
                <a:solidFill>
                  <a:schemeClr val="tx1">
                    <a:lumMod val="75000"/>
                    <a:lumOff val="25000"/>
                  </a:schemeClr>
                </a:solidFill>
                <a:latin typeface="Montserrat" pitchFamily="2" charset="77"/>
                <a:cs typeface="Aharoni" panose="02010803020104030203" pitchFamily="2" charset="-79"/>
              </a:rPr>
              <a:t>La page suivante présente un profil régional et démographique des participants à l’enquête.</a:t>
            </a:r>
          </a:p>
        </p:txBody>
      </p:sp>
      <p:sp>
        <p:nvSpPr>
          <p:cNvPr id="11" name="Rectangle 10">
            <a:extLst>
              <a:ext uri="{FF2B5EF4-FFF2-40B4-BE49-F238E27FC236}">
                <a16:creationId xmlns:a16="http://schemas.microsoft.com/office/drawing/2014/main" id="{37AC1BF3-C055-0444-9DE2-74CA3AB24B60}"/>
              </a:ext>
            </a:extLst>
          </p:cNvPr>
          <p:cNvSpPr/>
          <p:nvPr>
            <p:custDataLst>
              <p:tags r:id="rId2"/>
            </p:custDataLst>
          </p:nvPr>
        </p:nvSpPr>
        <p:spPr>
          <a:xfrm>
            <a:off x="572954" y="1065562"/>
            <a:ext cx="3241664" cy="1753942"/>
          </a:xfrm>
          <a:prstGeom prst="rect">
            <a:avLst/>
          </a:prstGeom>
        </p:spPr>
        <p:txBody>
          <a:bodyPr wrap="square">
            <a:spAutoFit/>
          </a:bodyPr>
          <a:lstStyle/>
          <a:p>
            <a:r>
              <a:rPr lang="en-CA" sz="3599" b="1" cap="all" dirty="0">
                <a:solidFill>
                  <a:srgbClr val="502E85"/>
                </a:solidFill>
                <a:latin typeface="Montserrat" pitchFamily="2" charset="77"/>
                <a:ea typeface="Times New Roman" panose="02020603050405020304" pitchFamily="18" charset="0"/>
                <a:cs typeface="Cordia New"/>
              </a:rPr>
              <a:t>MÉTHODES</a:t>
            </a:r>
            <a:br>
              <a:rPr lang="en-CA" sz="3599" b="1" cap="all" dirty="0">
                <a:solidFill>
                  <a:srgbClr val="502E85"/>
                </a:solidFill>
                <a:latin typeface="Montserrat" pitchFamily="2" charset="77"/>
                <a:ea typeface="Times New Roman" panose="02020603050405020304" pitchFamily="18" charset="0"/>
                <a:cs typeface="Cordia New"/>
              </a:rPr>
            </a:br>
            <a:r>
              <a:rPr lang="en-CA" sz="3599" b="1" cap="all" dirty="0">
                <a:solidFill>
                  <a:srgbClr val="502E85"/>
                </a:solidFill>
                <a:latin typeface="Montserrat" pitchFamily="2" charset="77"/>
                <a:ea typeface="Times New Roman" panose="02020603050405020304" pitchFamily="18" charset="0"/>
                <a:cs typeface="Cordia New"/>
              </a:rPr>
              <a:t>DE RECHERCHE</a:t>
            </a:r>
            <a:endParaRPr lang="en-CA" sz="4399" b="1" cap="all" dirty="0">
              <a:solidFill>
                <a:srgbClr val="502E85"/>
              </a:solidFill>
              <a:latin typeface="Montserrat Light" pitchFamily="2" charset="77"/>
              <a:ea typeface="Times New Roman" panose="02020603050405020304" pitchFamily="18" charset="0"/>
              <a:cs typeface="Cordia New"/>
            </a:endParaRPr>
          </a:p>
        </p:txBody>
      </p:sp>
      <p:sp>
        <p:nvSpPr>
          <p:cNvPr id="12" name="TextBox 11">
            <a:extLst>
              <a:ext uri="{FF2B5EF4-FFF2-40B4-BE49-F238E27FC236}">
                <a16:creationId xmlns:a16="http://schemas.microsoft.com/office/drawing/2014/main" id="{380A8598-36C9-6844-9D99-3D491E73E26B}"/>
              </a:ext>
            </a:extLst>
          </p:cNvPr>
          <p:cNvSpPr txBox="1"/>
          <p:nvPr>
            <p:custDataLst>
              <p:tags r:id="rId3"/>
            </p:custDataLst>
          </p:nvPr>
        </p:nvSpPr>
        <p:spPr>
          <a:xfrm>
            <a:off x="555863" y="6219034"/>
            <a:ext cx="8111552" cy="198120"/>
          </a:xfrm>
          <a:prstGeom prst="rect">
            <a:avLst/>
          </a:prstGeom>
          <a:noFill/>
        </p:spPr>
        <p:txBody>
          <a:bodyPr wrap="square" rtlCol="0" anchor="t">
            <a:spAutoFit/>
          </a:bodyPr>
          <a:lstStyle/>
          <a:p>
            <a:r>
              <a:rPr lang="en-US" sz="700">
                <a:solidFill>
                  <a:schemeClr val="bg1">
                    <a:lumMod val="65000"/>
                  </a:schemeClr>
                </a:solidFill>
                <a:latin typeface="Montserrat"/>
              </a:rPr>
              <a:t>PERSPECTIVES ATTRIBUABLES À : ENVIRONICS RESEARCH</a:t>
            </a:r>
            <a:endParaRPr lang="en-US" sz="700" cap="all">
              <a:solidFill>
                <a:schemeClr val="bg1">
                  <a:lumMod val="65000"/>
                </a:schemeClr>
              </a:solidFill>
              <a:latin typeface="Montserrat"/>
              <a:cs typeface="Cordia New"/>
            </a:endParaRPr>
          </a:p>
        </p:txBody>
      </p:sp>
      <p:sp>
        <p:nvSpPr>
          <p:cNvPr id="13" name="TextBox 12">
            <a:extLst>
              <a:ext uri="{FF2B5EF4-FFF2-40B4-BE49-F238E27FC236}">
                <a16:creationId xmlns:a16="http://schemas.microsoft.com/office/drawing/2014/main" id="{3D6D23D8-CFB3-DF42-B565-2108B07FE666}"/>
              </a:ext>
            </a:extLst>
          </p:cNvPr>
          <p:cNvSpPr txBox="1"/>
          <p:nvPr>
            <p:custDataLst>
              <p:tags r:id="rId4"/>
            </p:custDataLst>
          </p:nvPr>
        </p:nvSpPr>
        <p:spPr>
          <a:xfrm>
            <a:off x="557187" y="6058438"/>
            <a:ext cx="5314878" cy="213360"/>
          </a:xfrm>
          <a:prstGeom prst="rect">
            <a:avLst/>
          </a:prstGeom>
          <a:noFill/>
        </p:spPr>
        <p:txBody>
          <a:bodyPr wrap="square" rtlCol="0">
            <a:spAutoFit/>
          </a:bodyPr>
          <a:lstStyle/>
          <a:p>
            <a:r>
              <a:rPr lang="en-US" sz="800" b="1">
                <a:solidFill>
                  <a:schemeClr val="bg1">
                    <a:lumMod val="75000"/>
                  </a:schemeClr>
                </a:solidFill>
                <a:latin typeface="Montserrat" pitchFamily="2" charset="77"/>
              </a:rPr>
              <a:t>AFAC | ENQUÊTE SUR LA RÉSILIENCE INCLUSIVE 2023</a:t>
            </a:r>
            <a:endParaRPr lang="en-US" sz="800">
              <a:solidFill>
                <a:schemeClr val="bg1">
                  <a:lumMod val="75000"/>
                </a:schemeClr>
              </a:solidFill>
              <a:latin typeface="Montserrat" pitchFamily="2" charset="77"/>
            </a:endParaRPr>
          </a:p>
        </p:txBody>
      </p:sp>
      <p:sp>
        <p:nvSpPr>
          <p:cNvPr id="17" name="Slide Number Placeholder 6">
            <a:extLst>
              <a:ext uri="{FF2B5EF4-FFF2-40B4-BE49-F238E27FC236}">
                <a16:creationId xmlns:a16="http://schemas.microsoft.com/office/drawing/2014/main" id="{01C014E2-0941-0F45-A293-1598C3B4120E}"/>
              </a:ext>
            </a:extLst>
          </p:cNvPr>
          <p:cNvSpPr>
            <a:spLocks noGrp="1"/>
          </p:cNvSpPr>
          <p:nvPr>
            <p:ph type="sldNum" sz="quarter" idx="12"/>
            <p:custDataLst>
              <p:tags r:id="rId5"/>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4</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pic>
        <p:nvPicPr>
          <p:cNvPr id="9" name="Picture 8" descr="A picture containing object, clock, drawing&#10;&#10;Description automatically generated">
            <a:extLst>
              <a:ext uri="{FF2B5EF4-FFF2-40B4-BE49-F238E27FC236}">
                <a16:creationId xmlns:a16="http://schemas.microsoft.com/office/drawing/2014/main" id="{6D461B08-6678-5940-AAF4-D0CB216A9C62}"/>
              </a:ext>
            </a:extLst>
          </p:cNvPr>
          <p:cNvPicPr>
            <a:picLocks noChangeAspect="1"/>
          </p:cNvPicPr>
          <p:nvPr>
            <p:custDataLst>
              <p:tags r:id="rId6"/>
            </p:custDataLst>
          </p:nvPr>
        </p:nvPicPr>
        <p:blipFill>
          <a:blip r:embed="rId9">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Tree>
    <p:extLst>
      <p:ext uri="{BB962C8B-B14F-4D97-AF65-F5344CB8AC3E}">
        <p14:creationId xmlns:p14="http://schemas.microsoft.com/office/powerpoint/2010/main" val="39452778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4">
            <a:extLst>
              <a:ext uri="{FF2B5EF4-FFF2-40B4-BE49-F238E27FC236}">
                <a16:creationId xmlns:a16="http://schemas.microsoft.com/office/drawing/2014/main" id="{C1225C86-66F1-056C-89DA-AE7ECEBE8128}"/>
              </a:ext>
            </a:extLst>
          </p:cNvPr>
          <p:cNvGraphicFramePr>
            <a:graphicFrameLocks noGrp="1"/>
          </p:cNvGraphicFramePr>
          <p:nvPr>
            <p:custDataLst>
              <p:tags r:id="rId1"/>
            </p:custDataLst>
            <p:extLst>
              <p:ext uri="{D42A27DB-BD31-4B8C-83A1-F6EECF244321}">
                <p14:modId xmlns:p14="http://schemas.microsoft.com/office/powerpoint/2010/main" val="698495933"/>
              </p:ext>
            </p:extLst>
          </p:nvPr>
        </p:nvGraphicFramePr>
        <p:xfrm>
          <a:off x="268165" y="4473208"/>
          <a:ext cx="3263302" cy="1205884"/>
        </p:xfrm>
        <a:graphic>
          <a:graphicData uri="http://schemas.openxmlformats.org/drawingml/2006/table">
            <a:tbl>
              <a:tblPr firstRow="1" bandRow="1"/>
              <a:tblGrid>
                <a:gridCol w="1014738">
                  <a:extLst>
                    <a:ext uri="{9D8B030D-6E8A-4147-A177-3AD203B41FA5}">
                      <a16:colId xmlns:a16="http://schemas.microsoft.com/office/drawing/2014/main" val="4155155814"/>
                    </a:ext>
                  </a:extLst>
                </a:gridCol>
                <a:gridCol w="1124282">
                  <a:extLst>
                    <a:ext uri="{9D8B030D-6E8A-4147-A177-3AD203B41FA5}">
                      <a16:colId xmlns:a16="http://schemas.microsoft.com/office/drawing/2014/main" val="1206398242"/>
                    </a:ext>
                  </a:extLst>
                </a:gridCol>
                <a:gridCol w="1124282">
                  <a:extLst>
                    <a:ext uri="{9D8B030D-6E8A-4147-A177-3AD203B41FA5}">
                      <a16:colId xmlns:a16="http://schemas.microsoft.com/office/drawing/2014/main" val="3514121188"/>
                    </a:ext>
                  </a:extLst>
                </a:gridCol>
              </a:tblGrid>
              <a:tr h="4438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noProof="0">
                          <a:ln>
                            <a:noFill/>
                          </a:ln>
                          <a:solidFill>
                            <a:srgbClr val="502E85"/>
                          </a:solidFill>
                          <a:latin typeface="Montserrat" pitchFamily="2" charset="77"/>
                        </a:rPr>
                        <a:t>22 %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noProof="0">
                          <a:ln>
                            <a:noFill/>
                          </a:ln>
                          <a:solidFill>
                            <a:srgbClr val="502E85"/>
                          </a:solidFill>
                          <a:latin typeface="Montserrat" pitchFamily="2" charset="77"/>
                        </a:rPr>
                        <a:t>48 %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noProof="0">
                          <a:ln>
                            <a:noFill/>
                          </a:ln>
                          <a:solidFill>
                            <a:srgbClr val="502E85"/>
                          </a:solidFill>
                          <a:latin typeface="Montserrat" pitchFamily="2" charset="77"/>
                        </a:rPr>
                        <a:t>25 %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i="0" noProof="0">
                          <a:solidFill>
                            <a:srgbClr val="502E85"/>
                          </a:solidFill>
                          <a:latin typeface="Montserrat" pitchFamily="2" charset="77"/>
                        </a:rPr>
                        <a:t>Secondaire ou moins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noProof="0">
                          <a:solidFill>
                            <a:srgbClr val="502E85"/>
                          </a:solidFill>
                          <a:latin typeface="Montserrat" pitchFamily="2" charset="77"/>
                        </a:rPr>
                        <a:t>Collège ou métier</a:t>
                      </a:r>
                      <a:endParaRPr kumimoji="0" lang="fr-CA" sz="1100" b="0" i="1" u="none" strike="noStrike" kern="1200" cap="none" spc="0" normalizeH="0" baseline="0" noProof="0">
                        <a:ln>
                          <a:noFill/>
                        </a:ln>
                        <a:solidFill>
                          <a:srgbClr val="502E85"/>
                        </a:solidFill>
                        <a:effectLst/>
                        <a:uLnTx/>
                        <a:uFillTx/>
                        <a:latin typeface="Montserrat" pitchFamily="2" charset="77"/>
                        <a:ea typeface="+mn-ea"/>
                        <a:cs typeface="+mn-cs"/>
                      </a:endParaRPr>
                    </a:p>
                    <a:p>
                      <a:pPr algn="ctr"/>
                      <a:endParaRPr lang="fr-CA" sz="1100" b="0" noProof="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noProof="0" dirty="0">
                          <a:solidFill>
                            <a:srgbClr val="502E85"/>
                          </a:solidFill>
                          <a:latin typeface="Montserrat" pitchFamily="2" charset="77"/>
                        </a:rPr>
                        <a:t>Études universitaires ou supérieures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sp>
        <p:nvSpPr>
          <p:cNvPr id="11" name="Rectangle 10">
            <a:extLst>
              <a:ext uri="{FF2B5EF4-FFF2-40B4-BE49-F238E27FC236}">
                <a16:creationId xmlns:a16="http://schemas.microsoft.com/office/drawing/2014/main" id="{37AC1BF3-C055-0444-9DE2-74CA3AB24B60}"/>
              </a:ext>
            </a:extLst>
          </p:cNvPr>
          <p:cNvSpPr/>
          <p:nvPr>
            <p:custDataLst>
              <p:tags r:id="rId2"/>
            </p:custDataLst>
          </p:nvPr>
        </p:nvSpPr>
        <p:spPr>
          <a:xfrm>
            <a:off x="572953" y="1065562"/>
            <a:ext cx="3599653" cy="1200072"/>
          </a:xfrm>
          <a:prstGeom prst="rect">
            <a:avLst/>
          </a:prstGeom>
        </p:spPr>
        <p:txBody>
          <a:bodyPr wrap="square">
            <a:spAutoFit/>
          </a:bodyPr>
          <a:lstStyle/>
          <a:p>
            <a:r>
              <a:rPr lang="fr-CA" sz="3599" b="1" cap="all">
                <a:solidFill>
                  <a:srgbClr val="502E85"/>
                </a:solidFill>
                <a:latin typeface="Montserrat" pitchFamily="2" charset="77"/>
                <a:ea typeface="Times New Roman" panose="02020603050405020304" pitchFamily="18" charset="0"/>
                <a:cs typeface="Cordia New"/>
              </a:rPr>
              <a:t>Profil des répondants</a:t>
            </a:r>
            <a:endParaRPr lang="fr-CA" sz="4399" b="1" cap="all">
              <a:solidFill>
                <a:srgbClr val="502E85"/>
              </a:solidFill>
              <a:latin typeface="Montserrat Light" pitchFamily="2" charset="77"/>
              <a:ea typeface="Times New Roman" panose="02020603050405020304" pitchFamily="18" charset="0"/>
              <a:cs typeface="Cordia New"/>
            </a:endParaRPr>
          </a:p>
        </p:txBody>
      </p:sp>
      <p:sp>
        <p:nvSpPr>
          <p:cNvPr id="12" name="TextBox 11">
            <a:extLst>
              <a:ext uri="{FF2B5EF4-FFF2-40B4-BE49-F238E27FC236}">
                <a16:creationId xmlns:a16="http://schemas.microsoft.com/office/drawing/2014/main" id="{380A8598-36C9-6844-9D99-3D491E73E26B}"/>
              </a:ext>
            </a:extLst>
          </p:cNvPr>
          <p:cNvSpPr txBox="1"/>
          <p:nvPr>
            <p:custDataLst>
              <p:tags r:id="rId3"/>
            </p:custDataLst>
          </p:nvPr>
        </p:nvSpPr>
        <p:spPr>
          <a:xfrm>
            <a:off x="555863" y="6219034"/>
            <a:ext cx="8111552" cy="198120"/>
          </a:xfrm>
          <a:prstGeom prst="rect">
            <a:avLst/>
          </a:prstGeom>
          <a:noFill/>
        </p:spPr>
        <p:txBody>
          <a:bodyPr wrap="square" rtlCol="0" anchor="t">
            <a:spAutoFit/>
          </a:bodyPr>
          <a:lstStyle/>
          <a:p>
            <a:r>
              <a:rPr lang="fr-CA" sz="700">
                <a:solidFill>
                  <a:schemeClr val="bg1">
                    <a:lumMod val="65000"/>
                  </a:schemeClr>
                </a:solidFill>
                <a:latin typeface="Montserrat"/>
              </a:rPr>
              <a:t>PERSPECTIVES ATTRIBUABLES À : ENVIRONICS RESEARCH</a:t>
            </a:r>
            <a:endParaRPr lang="fr-CA" sz="700" cap="all">
              <a:solidFill>
                <a:schemeClr val="bg1">
                  <a:lumMod val="65000"/>
                </a:schemeClr>
              </a:solidFill>
              <a:latin typeface="Montserrat"/>
              <a:cs typeface="Cordia New"/>
            </a:endParaRPr>
          </a:p>
        </p:txBody>
      </p:sp>
      <p:sp>
        <p:nvSpPr>
          <p:cNvPr id="13" name="TextBox 12">
            <a:extLst>
              <a:ext uri="{FF2B5EF4-FFF2-40B4-BE49-F238E27FC236}">
                <a16:creationId xmlns:a16="http://schemas.microsoft.com/office/drawing/2014/main" id="{3D6D23D8-CFB3-DF42-B565-2108B07FE666}"/>
              </a:ext>
            </a:extLst>
          </p:cNvPr>
          <p:cNvSpPr txBox="1"/>
          <p:nvPr>
            <p:custDataLst>
              <p:tags r:id="rId4"/>
            </p:custDataLst>
          </p:nvPr>
        </p:nvSpPr>
        <p:spPr>
          <a:xfrm>
            <a:off x="557187" y="6058438"/>
            <a:ext cx="5314878" cy="213360"/>
          </a:xfrm>
          <a:prstGeom prst="rect">
            <a:avLst/>
          </a:prstGeom>
          <a:noFill/>
        </p:spPr>
        <p:txBody>
          <a:bodyPr wrap="square" rtlCol="0">
            <a:spAutoFit/>
          </a:bodyPr>
          <a:lstStyle/>
          <a:p>
            <a:r>
              <a:rPr lang="fr-CA" sz="800" b="1">
                <a:solidFill>
                  <a:schemeClr val="bg1">
                    <a:lumMod val="75000"/>
                  </a:schemeClr>
                </a:solidFill>
                <a:latin typeface="Montserrat" pitchFamily="2" charset="77"/>
              </a:rPr>
              <a:t>AFAC | ENQUÊTE SUR LA RÉSILIENCE INCLUSIVE 2023</a:t>
            </a:r>
            <a:endParaRPr lang="fr-CA" sz="800">
              <a:solidFill>
                <a:schemeClr val="bg1">
                  <a:lumMod val="75000"/>
                </a:schemeClr>
              </a:solidFill>
              <a:latin typeface="Montserrat" pitchFamily="2" charset="77"/>
            </a:endParaRPr>
          </a:p>
        </p:txBody>
      </p:sp>
      <p:sp>
        <p:nvSpPr>
          <p:cNvPr id="17" name="Slide Number Placeholder 6">
            <a:extLst>
              <a:ext uri="{FF2B5EF4-FFF2-40B4-BE49-F238E27FC236}">
                <a16:creationId xmlns:a16="http://schemas.microsoft.com/office/drawing/2014/main" id="{01C014E2-0941-0F45-A293-1598C3B4120E}"/>
              </a:ext>
            </a:extLst>
          </p:cNvPr>
          <p:cNvSpPr>
            <a:spLocks noGrp="1"/>
          </p:cNvSpPr>
          <p:nvPr>
            <p:ph type="sldNum" sz="quarter" idx="12"/>
            <p:custDataLst>
              <p:tags r:id="rId5"/>
            </p:custDataLst>
          </p:nvPr>
        </p:nvSpPr>
        <p:spPr>
          <a:xfrm>
            <a:off x="7417755" y="5991435"/>
            <a:ext cx="2742843" cy="365077"/>
          </a:xfrm>
        </p:spPr>
        <p:txBody>
          <a:bodyPr/>
          <a:lstStyle/>
          <a:p>
            <a:fld id="{752303FB-50EA-0243-9F54-FFF0D673E8DC}" type="slidenum">
              <a:rPr lang="fr-CA" sz="1100" smtClean="0">
                <a:solidFill>
                  <a:schemeClr val="bg1">
                    <a:lumMod val="85000"/>
                  </a:schemeClr>
                </a:solidFill>
                <a:latin typeface="Montserrat" pitchFamily="2" charset="77"/>
              </a:rPr>
              <a:t>5</a:t>
            </a:fld>
            <a:r>
              <a:rPr lang="fr-CA">
                <a:latin typeface="Montserrat" pitchFamily="2" charset="77"/>
              </a:rPr>
              <a:t>      </a:t>
            </a:r>
            <a:r>
              <a:rPr lang="fr-CA" sz="1400">
                <a:solidFill>
                  <a:schemeClr val="bg1">
                    <a:lumMod val="85000"/>
                  </a:schemeClr>
                </a:solidFill>
                <a:latin typeface="Montserrat" pitchFamily="2" charset="77"/>
              </a:rPr>
              <a:t>|</a:t>
            </a:r>
            <a:endParaRPr lang="fr-CA">
              <a:solidFill>
                <a:schemeClr val="bg1">
                  <a:lumMod val="85000"/>
                </a:schemeClr>
              </a:solidFill>
              <a:latin typeface="Montserrat" pitchFamily="2" charset="77"/>
            </a:endParaRPr>
          </a:p>
        </p:txBody>
      </p:sp>
      <p:pic>
        <p:nvPicPr>
          <p:cNvPr id="9" name="Picture 8" descr="A picture containing object, clock, drawing&#10;&#10;Description automatically generated">
            <a:extLst>
              <a:ext uri="{FF2B5EF4-FFF2-40B4-BE49-F238E27FC236}">
                <a16:creationId xmlns:a16="http://schemas.microsoft.com/office/drawing/2014/main" id="{6D461B08-6678-5940-AAF4-D0CB216A9C62}"/>
              </a:ext>
            </a:extLst>
          </p:cNvPr>
          <p:cNvPicPr>
            <a:picLocks noChangeAspect="1"/>
          </p:cNvPicPr>
          <p:nvPr>
            <p:custDataLst>
              <p:tags r:id="rId6"/>
            </p:custDataLst>
          </p:nvPr>
        </p:nvPicPr>
        <p:blipFill>
          <a:blip r:embed="rId25">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graphicFrame>
        <p:nvGraphicFramePr>
          <p:cNvPr id="2" name="Table 4">
            <a:extLst>
              <a:ext uri="{FF2B5EF4-FFF2-40B4-BE49-F238E27FC236}">
                <a16:creationId xmlns:a16="http://schemas.microsoft.com/office/drawing/2014/main" id="{EE7835FB-9565-BE49-4744-FE5503CE2922}"/>
              </a:ext>
            </a:extLst>
          </p:cNvPr>
          <p:cNvGraphicFramePr>
            <a:graphicFrameLocks noGrp="1"/>
          </p:cNvGraphicFramePr>
          <p:nvPr>
            <p:custDataLst>
              <p:tags r:id="rId7"/>
            </p:custDataLst>
            <p:extLst>
              <p:ext uri="{D42A27DB-BD31-4B8C-83A1-F6EECF244321}">
                <p14:modId xmlns:p14="http://schemas.microsoft.com/office/powerpoint/2010/main" val="325089327"/>
              </p:ext>
            </p:extLst>
          </p:nvPr>
        </p:nvGraphicFramePr>
        <p:xfrm>
          <a:off x="8198054" y="2904459"/>
          <a:ext cx="3790748" cy="887768"/>
        </p:xfrm>
        <a:graphic>
          <a:graphicData uri="http://schemas.openxmlformats.org/drawingml/2006/table">
            <a:tbl>
              <a:tblPr firstRow="1" bandRow="1">
                <a:tableStyleId>{5C22544A-7EE6-4342-B048-85BDC9FD1C3A}</a:tableStyleId>
              </a:tblPr>
              <a:tblGrid>
                <a:gridCol w="947687">
                  <a:extLst>
                    <a:ext uri="{9D8B030D-6E8A-4147-A177-3AD203B41FA5}">
                      <a16:colId xmlns:a16="http://schemas.microsoft.com/office/drawing/2014/main" val="4155155814"/>
                    </a:ext>
                  </a:extLst>
                </a:gridCol>
                <a:gridCol w="947687">
                  <a:extLst>
                    <a:ext uri="{9D8B030D-6E8A-4147-A177-3AD203B41FA5}">
                      <a16:colId xmlns:a16="http://schemas.microsoft.com/office/drawing/2014/main" val="4216881226"/>
                    </a:ext>
                  </a:extLst>
                </a:gridCol>
                <a:gridCol w="947687">
                  <a:extLst>
                    <a:ext uri="{9D8B030D-6E8A-4147-A177-3AD203B41FA5}">
                      <a16:colId xmlns:a16="http://schemas.microsoft.com/office/drawing/2014/main" val="1671177876"/>
                    </a:ext>
                  </a:extLst>
                </a:gridCol>
                <a:gridCol w="947687">
                  <a:extLst>
                    <a:ext uri="{9D8B030D-6E8A-4147-A177-3AD203B41FA5}">
                      <a16:colId xmlns:a16="http://schemas.microsoft.com/office/drawing/2014/main" val="3638200675"/>
                    </a:ext>
                  </a:extLst>
                </a:gridCol>
              </a:tblGrid>
              <a:tr h="443884">
                <a:tc>
                  <a:txBody>
                    <a:bodyPr/>
                    <a:lstStyle/>
                    <a:p>
                      <a:pPr algn="ctr"/>
                      <a:r>
                        <a:rPr lang="en-CA" sz="2300" b="1">
                          <a:ln>
                            <a:noFill/>
                          </a:ln>
                          <a:solidFill>
                            <a:srgbClr val="502E85"/>
                          </a:solidFill>
                          <a:latin typeface="Montserrat" pitchFamily="2" charset="77"/>
                        </a:rPr>
                        <a:t>88 %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dirty="0">
                          <a:ln>
                            <a:noFill/>
                          </a:ln>
                          <a:solidFill>
                            <a:srgbClr val="502E85"/>
                          </a:solidFill>
                          <a:latin typeface="Montserrat" pitchFamily="2" charset="77"/>
                        </a:rPr>
                        <a:t>13 %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5 %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1 %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443884">
                <a:tc>
                  <a:txBody>
                    <a:bodyPr/>
                    <a:lstStyle/>
                    <a:p>
                      <a:pPr algn="ctr"/>
                      <a:r>
                        <a:rPr lang="en-CA" sz="1100" b="0">
                          <a:solidFill>
                            <a:srgbClr val="502E85"/>
                          </a:solidFill>
                          <a:latin typeface="Montserrat" pitchFamily="2" charset="77"/>
                        </a:rPr>
                        <a:t>Femme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a:solidFill>
                            <a:srgbClr val="502E85"/>
                          </a:solidFill>
                          <a:latin typeface="Montserrat" pitchFamily="2" charset="77"/>
                        </a:rPr>
                        <a:t>Bispirituel</a:t>
                      </a:r>
                    </a:p>
                    <a:p>
                      <a:pPr algn="ctr"/>
                      <a:endParaRPr lang="en-CA" sz="1100" b="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a:solidFill>
                            <a:srgbClr val="502E85"/>
                          </a:solidFill>
                          <a:latin typeface="Montserrat" pitchFamily="2" charset="77"/>
                        </a:rPr>
                        <a:t>Non-binaire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dirty="0">
                          <a:solidFill>
                            <a:srgbClr val="502E85"/>
                          </a:solidFill>
                          <a:latin typeface="Montserrat" pitchFamily="2" charset="77"/>
                        </a:rPr>
                        <a:t>Genre divers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graphicFrame>
        <p:nvGraphicFramePr>
          <p:cNvPr id="6" name="Table 4">
            <a:extLst>
              <a:ext uri="{FF2B5EF4-FFF2-40B4-BE49-F238E27FC236}">
                <a16:creationId xmlns:a16="http://schemas.microsoft.com/office/drawing/2014/main" id="{EE5F95E1-C6DE-7DE5-2353-63BFE5209005}"/>
              </a:ext>
            </a:extLst>
          </p:cNvPr>
          <p:cNvGraphicFramePr>
            <a:graphicFrameLocks noGrp="1"/>
          </p:cNvGraphicFramePr>
          <p:nvPr>
            <p:custDataLst>
              <p:tags r:id="rId8"/>
            </p:custDataLst>
            <p:extLst>
              <p:ext uri="{D42A27DB-BD31-4B8C-83A1-F6EECF244321}">
                <p14:modId xmlns:p14="http://schemas.microsoft.com/office/powerpoint/2010/main" val="1839754859"/>
              </p:ext>
            </p:extLst>
          </p:nvPr>
        </p:nvGraphicFramePr>
        <p:xfrm>
          <a:off x="6182935" y="1618861"/>
          <a:ext cx="4389120" cy="870604"/>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4155155814"/>
                    </a:ext>
                  </a:extLst>
                </a:gridCol>
                <a:gridCol w="1097280">
                  <a:extLst>
                    <a:ext uri="{9D8B030D-6E8A-4147-A177-3AD203B41FA5}">
                      <a16:colId xmlns:a16="http://schemas.microsoft.com/office/drawing/2014/main" val="1206398242"/>
                    </a:ext>
                  </a:extLst>
                </a:gridCol>
                <a:gridCol w="1097280">
                  <a:extLst>
                    <a:ext uri="{9D8B030D-6E8A-4147-A177-3AD203B41FA5}">
                      <a16:colId xmlns:a16="http://schemas.microsoft.com/office/drawing/2014/main" val="3514121188"/>
                    </a:ext>
                  </a:extLst>
                </a:gridCol>
                <a:gridCol w="1097280">
                  <a:extLst>
                    <a:ext uri="{9D8B030D-6E8A-4147-A177-3AD203B41FA5}">
                      <a16:colId xmlns:a16="http://schemas.microsoft.com/office/drawing/2014/main" val="4004047623"/>
                    </a:ext>
                  </a:extLst>
                </a:gridCol>
              </a:tblGrid>
              <a:tr h="443884">
                <a:tc>
                  <a:txBody>
                    <a:bodyPr/>
                    <a:lstStyle/>
                    <a:p>
                      <a:pPr algn="ctr"/>
                      <a:r>
                        <a:rPr lang="en-CA" sz="2300" b="1" i="0">
                          <a:ln>
                            <a:noFill/>
                          </a:ln>
                          <a:solidFill>
                            <a:srgbClr val="502E85"/>
                          </a:solidFill>
                          <a:latin typeface="Montserrat" pitchFamily="2" charset="77"/>
                        </a:rPr>
                        <a:t>81 %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3 %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14 %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CA" sz="2300" b="1">
                          <a:ln>
                            <a:noFill/>
                          </a:ln>
                          <a:solidFill>
                            <a:srgbClr val="502E85"/>
                          </a:solidFill>
                          <a:latin typeface="Montserrat" pitchFamily="2" charset="77"/>
                        </a:rPr>
                        <a:t>2 %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0">
                <a:tc>
                  <a:txBody>
                    <a:bodyPr/>
                    <a:lstStyle/>
                    <a:p>
                      <a:pPr algn="ctr"/>
                      <a:r>
                        <a:rPr lang="en-CA" sz="1100" b="0" i="0">
                          <a:solidFill>
                            <a:srgbClr val="502E85"/>
                          </a:solidFill>
                          <a:latin typeface="Montserrat" pitchFamily="2" charset="77"/>
                        </a:rPr>
                        <a:t>Premières Nations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a:solidFill>
                            <a:srgbClr val="502E85"/>
                          </a:solidFill>
                          <a:latin typeface="Montserrat" pitchFamily="2" charset="77"/>
                        </a:rPr>
                        <a:t>Inuit</a:t>
                      </a:r>
                      <a:endParaRPr kumimoji="0" lang="en-CA" sz="1100" b="0" i="1" u="none" strike="noStrike" kern="1200" cap="none" spc="0" normalizeH="0" baseline="0" noProof="0">
                        <a:ln>
                          <a:noFill/>
                        </a:ln>
                        <a:solidFill>
                          <a:srgbClr val="502E85"/>
                        </a:solidFill>
                        <a:effectLst/>
                        <a:uLnTx/>
                        <a:uFillTx/>
                        <a:latin typeface="Montserrat" pitchFamily="2" charset="77"/>
                        <a:ea typeface="+mn-ea"/>
                        <a:cs typeface="+mn-cs"/>
                      </a:endParaRPr>
                    </a:p>
                    <a:p>
                      <a:pPr algn="ctr"/>
                      <a:endParaRPr lang="en-CA" sz="1100" b="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a:solidFill>
                            <a:srgbClr val="502E85"/>
                          </a:solidFill>
                          <a:latin typeface="Montserrat" pitchFamily="2" charset="77"/>
                        </a:rPr>
                        <a:t>Métis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CA" sz="1100" b="0">
                          <a:solidFill>
                            <a:srgbClr val="502E85"/>
                          </a:solidFill>
                          <a:latin typeface="Montserrat" pitchFamily="2" charset="77"/>
                        </a:rPr>
                        <a:t>Autre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graphicFrame>
        <p:nvGraphicFramePr>
          <p:cNvPr id="14" name="Table 4">
            <a:extLst>
              <a:ext uri="{FF2B5EF4-FFF2-40B4-BE49-F238E27FC236}">
                <a16:creationId xmlns:a16="http://schemas.microsoft.com/office/drawing/2014/main" id="{08D1014D-6CE4-DFB4-4863-E893D7A6650C}"/>
              </a:ext>
            </a:extLst>
          </p:cNvPr>
          <p:cNvGraphicFramePr>
            <a:graphicFrameLocks noGrp="1"/>
          </p:cNvGraphicFramePr>
          <p:nvPr>
            <p:custDataLst>
              <p:tags r:id="rId9"/>
            </p:custDataLst>
            <p:extLst>
              <p:ext uri="{D42A27DB-BD31-4B8C-83A1-F6EECF244321}">
                <p14:modId xmlns:p14="http://schemas.microsoft.com/office/powerpoint/2010/main" val="1218372071"/>
              </p:ext>
            </p:extLst>
          </p:nvPr>
        </p:nvGraphicFramePr>
        <p:xfrm>
          <a:off x="2050477" y="2904459"/>
          <a:ext cx="5909800" cy="870604"/>
        </p:xfrm>
        <a:graphic>
          <a:graphicData uri="http://schemas.openxmlformats.org/drawingml/2006/table">
            <a:tbl>
              <a:tblPr firstRow="1" bandRow="1"/>
              <a:tblGrid>
                <a:gridCol w="903670">
                  <a:extLst>
                    <a:ext uri="{9D8B030D-6E8A-4147-A177-3AD203B41FA5}">
                      <a16:colId xmlns:a16="http://schemas.microsoft.com/office/drawing/2014/main" val="4155155814"/>
                    </a:ext>
                  </a:extLst>
                </a:gridCol>
                <a:gridCol w="1001226">
                  <a:extLst>
                    <a:ext uri="{9D8B030D-6E8A-4147-A177-3AD203B41FA5}">
                      <a16:colId xmlns:a16="http://schemas.microsoft.com/office/drawing/2014/main" val="1206398242"/>
                    </a:ext>
                  </a:extLst>
                </a:gridCol>
                <a:gridCol w="1001226">
                  <a:extLst>
                    <a:ext uri="{9D8B030D-6E8A-4147-A177-3AD203B41FA5}">
                      <a16:colId xmlns:a16="http://schemas.microsoft.com/office/drawing/2014/main" val="3514121188"/>
                    </a:ext>
                  </a:extLst>
                </a:gridCol>
                <a:gridCol w="1001226">
                  <a:extLst>
                    <a:ext uri="{9D8B030D-6E8A-4147-A177-3AD203B41FA5}">
                      <a16:colId xmlns:a16="http://schemas.microsoft.com/office/drawing/2014/main" val="4004047623"/>
                    </a:ext>
                  </a:extLst>
                </a:gridCol>
                <a:gridCol w="1001226">
                  <a:extLst>
                    <a:ext uri="{9D8B030D-6E8A-4147-A177-3AD203B41FA5}">
                      <a16:colId xmlns:a16="http://schemas.microsoft.com/office/drawing/2014/main" val="1173855413"/>
                    </a:ext>
                  </a:extLst>
                </a:gridCol>
                <a:gridCol w="1001226">
                  <a:extLst>
                    <a:ext uri="{9D8B030D-6E8A-4147-A177-3AD203B41FA5}">
                      <a16:colId xmlns:a16="http://schemas.microsoft.com/office/drawing/2014/main" val="1596101639"/>
                    </a:ext>
                  </a:extLst>
                </a:gridCol>
              </a:tblGrid>
              <a:tr h="4438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29 %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14 %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3 %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22 %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sz="2300" b="1">
                          <a:ln>
                            <a:noFill/>
                          </a:ln>
                          <a:solidFill>
                            <a:srgbClr val="502E85"/>
                          </a:solidFill>
                          <a:latin typeface="Montserrat" pitchFamily="2" charset="77"/>
                        </a:rPr>
                        <a:t>2 %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300" b="1">
                          <a:ln>
                            <a:noFill/>
                          </a:ln>
                          <a:solidFill>
                            <a:srgbClr val="502E85"/>
                          </a:solidFill>
                          <a:latin typeface="Montserrat" pitchFamily="2" charset="77"/>
                        </a:rPr>
                        <a:t>30 %</a:t>
                      </a:r>
                      <a:endParaRPr lang="fr-CA" sz="2300" b="1" dirty="0">
                        <a:ln>
                          <a:noFill/>
                        </a:ln>
                        <a:solidFill>
                          <a:srgbClr val="502E85"/>
                        </a:solidFill>
                        <a:latin typeface="Montserrat" pitchFamily="2" charset="77"/>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Ouest</a:t>
                      </a:r>
                      <a:endParaRPr lang="fr-CA" sz="1100" b="0" i="1"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Ontario</a:t>
                      </a:r>
                      <a:endParaRPr kumimoji="0" lang="fr-CA" sz="1100" b="0" i="1" u="none" strike="noStrike" kern="1200" cap="none" spc="0" normalizeH="0" baseline="0" noProof="0">
                        <a:ln>
                          <a:noFill/>
                        </a:ln>
                        <a:solidFill>
                          <a:srgbClr val="502E85"/>
                        </a:solidFill>
                        <a:effectLst/>
                        <a:uLnTx/>
                        <a:uFillTx/>
                        <a:latin typeface="Montserrat" pitchFamily="2" charset="77"/>
                        <a:ea typeface="+mn-ea"/>
                        <a:cs typeface="+mn-cs"/>
                      </a:endParaRPr>
                    </a:p>
                    <a:p>
                      <a:pPr algn="ct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Québec</a:t>
                      </a: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Atlantique</a:t>
                      </a: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CA" sz="1100" b="0">
                          <a:solidFill>
                            <a:srgbClr val="502E85"/>
                          </a:solidFill>
                          <a:latin typeface="Montserrat" pitchFamily="2" charset="77"/>
                        </a:rPr>
                        <a:t>Territoires</a:t>
                      </a:r>
                      <a:endParaRPr lang="fr-CA" sz="1100" b="0" dirty="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CA" sz="1100" b="0" dirty="0">
                          <a:solidFill>
                            <a:srgbClr val="502E85"/>
                          </a:solidFill>
                          <a:latin typeface="Montserrat" pitchFamily="2" charset="77"/>
                        </a:rPr>
                        <a:t>Non précisé</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graphicFrame>
        <p:nvGraphicFramePr>
          <p:cNvPr id="16" name="Table 4">
            <a:extLst>
              <a:ext uri="{FF2B5EF4-FFF2-40B4-BE49-F238E27FC236}">
                <a16:creationId xmlns:a16="http://schemas.microsoft.com/office/drawing/2014/main" id="{398CAC9D-B9D3-F336-65EA-EE9B5BF5CEEF}"/>
              </a:ext>
            </a:extLst>
          </p:cNvPr>
          <p:cNvGraphicFramePr>
            <a:graphicFrameLocks noGrp="1"/>
          </p:cNvGraphicFramePr>
          <p:nvPr>
            <p:custDataLst>
              <p:tags r:id="rId10"/>
            </p:custDataLst>
            <p:extLst>
              <p:ext uri="{D42A27DB-BD31-4B8C-83A1-F6EECF244321}">
                <p14:modId xmlns:p14="http://schemas.microsoft.com/office/powerpoint/2010/main" val="1494932243"/>
              </p:ext>
            </p:extLst>
          </p:nvPr>
        </p:nvGraphicFramePr>
        <p:xfrm>
          <a:off x="3606330" y="4473208"/>
          <a:ext cx="3450138" cy="1038244"/>
        </p:xfrm>
        <a:graphic>
          <a:graphicData uri="http://schemas.openxmlformats.org/drawingml/2006/table">
            <a:tbl>
              <a:tblPr firstRow="1" bandRow="1">
                <a:tableStyleId>{5C22544A-7EE6-4342-B048-85BDC9FD1C3A}</a:tableStyleId>
              </a:tblPr>
              <a:tblGrid>
                <a:gridCol w="1150046">
                  <a:extLst>
                    <a:ext uri="{9D8B030D-6E8A-4147-A177-3AD203B41FA5}">
                      <a16:colId xmlns:a16="http://schemas.microsoft.com/office/drawing/2014/main" val="4155155814"/>
                    </a:ext>
                  </a:extLst>
                </a:gridCol>
                <a:gridCol w="1150046">
                  <a:extLst>
                    <a:ext uri="{9D8B030D-6E8A-4147-A177-3AD203B41FA5}">
                      <a16:colId xmlns:a16="http://schemas.microsoft.com/office/drawing/2014/main" val="4216881226"/>
                    </a:ext>
                  </a:extLst>
                </a:gridCol>
                <a:gridCol w="1150046">
                  <a:extLst>
                    <a:ext uri="{9D8B030D-6E8A-4147-A177-3AD203B41FA5}">
                      <a16:colId xmlns:a16="http://schemas.microsoft.com/office/drawing/2014/main" val="1671177876"/>
                    </a:ext>
                  </a:extLst>
                </a:gridCol>
              </a:tblGrid>
              <a:tr h="443884">
                <a:tc>
                  <a:txBody>
                    <a:bodyPr/>
                    <a:lstStyle/>
                    <a:p>
                      <a:pPr algn="ctr"/>
                      <a:r>
                        <a:rPr lang="fr-CA" sz="2300" b="1" noProof="0">
                          <a:ln>
                            <a:noFill/>
                          </a:ln>
                          <a:solidFill>
                            <a:srgbClr val="502E85"/>
                          </a:solidFill>
                          <a:latin typeface="Montserrat" pitchFamily="2" charset="77"/>
                        </a:rPr>
                        <a:t>19 %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300" b="1" noProof="0">
                          <a:ln>
                            <a:noFill/>
                          </a:ln>
                          <a:solidFill>
                            <a:srgbClr val="502E85"/>
                          </a:solidFill>
                          <a:latin typeface="Montserrat" pitchFamily="2" charset="77"/>
                        </a:rPr>
                        <a:t>6 %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CA" sz="2300" b="1" noProof="0">
                          <a:ln>
                            <a:noFill/>
                          </a:ln>
                          <a:solidFill>
                            <a:srgbClr val="502E85"/>
                          </a:solidFill>
                          <a:latin typeface="Montserrat" pitchFamily="2" charset="77"/>
                        </a:rPr>
                        <a:t>6 %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443884">
                <a:tc>
                  <a:txBody>
                    <a:bodyPr/>
                    <a:lstStyle/>
                    <a:p>
                      <a:pPr algn="ctr"/>
                      <a:r>
                        <a:rPr lang="fr-CA" sz="1100" b="0" noProof="0">
                          <a:solidFill>
                            <a:srgbClr val="502E85"/>
                          </a:solidFill>
                          <a:latin typeface="Montserrat" pitchFamily="2" charset="77"/>
                        </a:rPr>
                        <a:t>Gardien du savoir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ctr"/>
                      <a:r>
                        <a:rPr lang="fr-CA" sz="1100" b="0" noProof="0">
                          <a:solidFill>
                            <a:srgbClr val="502E85"/>
                          </a:solidFill>
                          <a:latin typeface="Montserrat" pitchFamily="2" charset="77"/>
                        </a:rPr>
                        <a:t>Dirigeant communautaire</a:t>
                      </a:r>
                    </a:p>
                    <a:p>
                      <a:pPr algn="ctr"/>
                      <a:endParaRPr lang="fr-CA" sz="1100" b="0" noProof="0">
                        <a:solidFill>
                          <a:srgbClr val="502E85"/>
                        </a:solidFill>
                        <a:latin typeface="Montserrat" pitchFamily="2" charset="77"/>
                      </a:endParaRP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CA" sz="1100" b="0" noProof="0" dirty="0">
                          <a:solidFill>
                            <a:srgbClr val="502E85"/>
                          </a:solidFill>
                          <a:latin typeface="Montserrat" pitchFamily="2" charset="77"/>
                        </a:rPr>
                        <a:t>Aîné</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sp>
        <p:nvSpPr>
          <p:cNvPr id="18" name="TextBox 17">
            <a:extLst>
              <a:ext uri="{FF2B5EF4-FFF2-40B4-BE49-F238E27FC236}">
                <a16:creationId xmlns:a16="http://schemas.microsoft.com/office/drawing/2014/main" id="{0AEF52A5-67B6-48ED-EF0F-5E04906544D9}"/>
              </a:ext>
            </a:extLst>
          </p:cNvPr>
          <p:cNvSpPr txBox="1"/>
          <p:nvPr>
            <p:custDataLst>
              <p:tags r:id="rId11"/>
            </p:custDataLst>
          </p:nvPr>
        </p:nvSpPr>
        <p:spPr>
          <a:xfrm>
            <a:off x="6630715" y="1301700"/>
            <a:ext cx="3142593" cy="365760"/>
          </a:xfrm>
          <a:prstGeom prst="rect">
            <a:avLst/>
          </a:prstGeom>
          <a:noFill/>
        </p:spPr>
        <p:txBody>
          <a:bodyPr wrap="square" rtlCol="0">
            <a:spAutoFit/>
          </a:bodyPr>
          <a:lstStyle/>
          <a:p>
            <a:pPr algn="ctr"/>
            <a:r>
              <a:rPr lang="fr-CA">
                <a:solidFill>
                  <a:schemeClr val="tx1">
                    <a:lumMod val="75000"/>
                    <a:lumOff val="25000"/>
                  </a:schemeClr>
                </a:solidFill>
                <a:latin typeface="Montserrat" pitchFamily="2" charset="77"/>
              </a:rPr>
              <a:t>IDENTITÉ AUTOCHTONE</a:t>
            </a:r>
          </a:p>
        </p:txBody>
      </p:sp>
      <p:sp>
        <p:nvSpPr>
          <p:cNvPr id="19" name="TextBox 18">
            <a:extLst>
              <a:ext uri="{FF2B5EF4-FFF2-40B4-BE49-F238E27FC236}">
                <a16:creationId xmlns:a16="http://schemas.microsoft.com/office/drawing/2014/main" id="{82C3E04B-8AC1-5BD2-92B1-D7AE6D04741F}"/>
              </a:ext>
            </a:extLst>
          </p:cNvPr>
          <p:cNvSpPr txBox="1"/>
          <p:nvPr>
            <p:custDataLst>
              <p:tags r:id="rId12"/>
            </p:custDataLst>
          </p:nvPr>
        </p:nvSpPr>
        <p:spPr>
          <a:xfrm>
            <a:off x="3836257" y="4052650"/>
            <a:ext cx="3142593" cy="365760"/>
          </a:xfrm>
          <a:prstGeom prst="rect">
            <a:avLst/>
          </a:prstGeom>
          <a:noFill/>
        </p:spPr>
        <p:txBody>
          <a:bodyPr wrap="square" rtlCol="0">
            <a:spAutoFit/>
          </a:bodyPr>
          <a:lstStyle/>
          <a:p>
            <a:pPr algn="ctr"/>
            <a:r>
              <a:rPr lang="fr-CA">
                <a:solidFill>
                  <a:schemeClr val="tx1">
                    <a:lumMod val="75000"/>
                    <a:lumOff val="25000"/>
                  </a:schemeClr>
                </a:solidFill>
                <a:latin typeface="Montserrat" pitchFamily="2" charset="77"/>
              </a:rPr>
              <a:t>RÔLE COMMUNAUTAIRE</a:t>
            </a:r>
          </a:p>
        </p:txBody>
      </p:sp>
      <p:sp>
        <p:nvSpPr>
          <p:cNvPr id="20" name="TextBox 19">
            <a:extLst>
              <a:ext uri="{FF2B5EF4-FFF2-40B4-BE49-F238E27FC236}">
                <a16:creationId xmlns:a16="http://schemas.microsoft.com/office/drawing/2014/main" id="{8E628B03-3652-1DCA-CD8D-910C8599A052}"/>
              </a:ext>
            </a:extLst>
          </p:cNvPr>
          <p:cNvSpPr txBox="1"/>
          <p:nvPr>
            <p:custDataLst>
              <p:tags r:id="rId13"/>
            </p:custDataLst>
          </p:nvPr>
        </p:nvSpPr>
        <p:spPr>
          <a:xfrm>
            <a:off x="8293240" y="2538644"/>
            <a:ext cx="3142593" cy="365760"/>
          </a:xfrm>
          <a:prstGeom prst="rect">
            <a:avLst/>
          </a:prstGeom>
          <a:noFill/>
        </p:spPr>
        <p:txBody>
          <a:bodyPr wrap="square" rtlCol="0">
            <a:spAutoFit/>
          </a:bodyPr>
          <a:lstStyle/>
          <a:p>
            <a:pPr algn="ctr"/>
            <a:r>
              <a:rPr lang="fr-CA">
                <a:solidFill>
                  <a:schemeClr val="tx1">
                    <a:lumMod val="75000"/>
                    <a:lumOff val="25000"/>
                  </a:schemeClr>
                </a:solidFill>
                <a:latin typeface="Montserrat" pitchFamily="2" charset="77"/>
              </a:rPr>
              <a:t>IDENTITÉ DE GENRE</a:t>
            </a:r>
          </a:p>
        </p:txBody>
      </p:sp>
      <p:sp>
        <p:nvSpPr>
          <p:cNvPr id="21" name="TextBox 20">
            <a:extLst>
              <a:ext uri="{FF2B5EF4-FFF2-40B4-BE49-F238E27FC236}">
                <a16:creationId xmlns:a16="http://schemas.microsoft.com/office/drawing/2014/main" id="{DF9B52A8-3CBB-E360-4067-754D7C04B552}"/>
              </a:ext>
            </a:extLst>
          </p:cNvPr>
          <p:cNvSpPr txBox="1"/>
          <p:nvPr>
            <p:custDataLst>
              <p:tags r:id="rId14"/>
            </p:custDataLst>
          </p:nvPr>
        </p:nvSpPr>
        <p:spPr>
          <a:xfrm>
            <a:off x="3728773" y="2538644"/>
            <a:ext cx="3142593" cy="365760"/>
          </a:xfrm>
          <a:prstGeom prst="rect">
            <a:avLst/>
          </a:prstGeom>
          <a:noFill/>
        </p:spPr>
        <p:txBody>
          <a:bodyPr wrap="square" rtlCol="0">
            <a:spAutoFit/>
          </a:bodyPr>
          <a:lstStyle/>
          <a:p>
            <a:pPr algn="ctr"/>
            <a:r>
              <a:rPr lang="fr-CA">
                <a:solidFill>
                  <a:schemeClr val="tx1">
                    <a:lumMod val="75000"/>
                    <a:lumOff val="25000"/>
                  </a:schemeClr>
                </a:solidFill>
                <a:latin typeface="Montserrat" pitchFamily="2" charset="77"/>
              </a:rPr>
              <a:t>RÉGION*</a:t>
            </a:r>
          </a:p>
        </p:txBody>
      </p:sp>
      <p:graphicFrame>
        <p:nvGraphicFramePr>
          <p:cNvPr id="22" name="Table 4">
            <a:extLst>
              <a:ext uri="{FF2B5EF4-FFF2-40B4-BE49-F238E27FC236}">
                <a16:creationId xmlns:a16="http://schemas.microsoft.com/office/drawing/2014/main" id="{C233E040-5BC2-9C8C-A04C-EF8A68354334}"/>
              </a:ext>
            </a:extLst>
          </p:cNvPr>
          <p:cNvGraphicFramePr>
            <a:graphicFrameLocks noGrp="1"/>
          </p:cNvGraphicFramePr>
          <p:nvPr>
            <p:custDataLst>
              <p:tags r:id="rId15"/>
            </p:custDataLst>
            <p:extLst>
              <p:ext uri="{D42A27DB-BD31-4B8C-83A1-F6EECF244321}">
                <p14:modId xmlns:p14="http://schemas.microsoft.com/office/powerpoint/2010/main" val="4202425681"/>
              </p:ext>
            </p:extLst>
          </p:nvPr>
        </p:nvGraphicFramePr>
        <p:xfrm>
          <a:off x="6991434" y="4473208"/>
          <a:ext cx="5191322" cy="870604"/>
        </p:xfrm>
        <a:graphic>
          <a:graphicData uri="http://schemas.openxmlformats.org/drawingml/2006/table">
            <a:tbl>
              <a:tblPr firstRow="1" bandRow="1"/>
              <a:tblGrid>
                <a:gridCol w="955726">
                  <a:extLst>
                    <a:ext uri="{9D8B030D-6E8A-4147-A177-3AD203B41FA5}">
                      <a16:colId xmlns:a16="http://schemas.microsoft.com/office/drawing/2014/main" val="4155155814"/>
                    </a:ext>
                  </a:extLst>
                </a:gridCol>
                <a:gridCol w="1058899">
                  <a:extLst>
                    <a:ext uri="{9D8B030D-6E8A-4147-A177-3AD203B41FA5}">
                      <a16:colId xmlns:a16="http://schemas.microsoft.com/office/drawing/2014/main" val="1206398242"/>
                    </a:ext>
                  </a:extLst>
                </a:gridCol>
                <a:gridCol w="1058899">
                  <a:extLst>
                    <a:ext uri="{9D8B030D-6E8A-4147-A177-3AD203B41FA5}">
                      <a16:colId xmlns:a16="http://schemas.microsoft.com/office/drawing/2014/main" val="3514121188"/>
                    </a:ext>
                  </a:extLst>
                </a:gridCol>
                <a:gridCol w="1058899">
                  <a:extLst>
                    <a:ext uri="{9D8B030D-6E8A-4147-A177-3AD203B41FA5}">
                      <a16:colId xmlns:a16="http://schemas.microsoft.com/office/drawing/2014/main" val="4004047623"/>
                    </a:ext>
                  </a:extLst>
                </a:gridCol>
                <a:gridCol w="1058899">
                  <a:extLst>
                    <a:ext uri="{9D8B030D-6E8A-4147-A177-3AD203B41FA5}">
                      <a16:colId xmlns:a16="http://schemas.microsoft.com/office/drawing/2014/main" val="1173855413"/>
                    </a:ext>
                  </a:extLst>
                </a:gridCol>
              </a:tblGrid>
              <a:tr h="44388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CA" sz="2300" b="1" dirty="0">
                          <a:ln>
                            <a:noFill/>
                          </a:ln>
                          <a:solidFill>
                            <a:srgbClr val="502E85"/>
                          </a:solidFill>
                          <a:latin typeface="Montserrat" pitchFamily="2" charset="77"/>
                        </a:rPr>
                        <a:t>32 %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CA" sz="2300" b="1">
                          <a:ln>
                            <a:noFill/>
                          </a:ln>
                          <a:solidFill>
                            <a:srgbClr val="502E85"/>
                          </a:solidFill>
                          <a:latin typeface="Montserrat" pitchFamily="2" charset="77"/>
                        </a:rPr>
                        <a:t>32 %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CA" sz="2300" b="1">
                          <a:ln>
                            <a:noFill/>
                          </a:ln>
                          <a:solidFill>
                            <a:srgbClr val="502E85"/>
                          </a:solidFill>
                          <a:latin typeface="Montserrat" pitchFamily="2" charset="77"/>
                        </a:rPr>
                        <a:t>18 %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CA" sz="2300" b="1">
                          <a:ln>
                            <a:noFill/>
                          </a:ln>
                          <a:solidFill>
                            <a:srgbClr val="502E85"/>
                          </a:solidFill>
                          <a:latin typeface="Montserrat" pitchFamily="2" charset="77"/>
                        </a:rPr>
                        <a:t>11 %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CA" sz="2300" b="1">
                          <a:ln>
                            <a:noFill/>
                          </a:ln>
                          <a:solidFill>
                            <a:srgbClr val="502E85"/>
                          </a:solidFill>
                          <a:latin typeface="Montserrat" pitchFamily="2" charset="77"/>
                        </a:rPr>
                        <a:t>6 %</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6095303"/>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1100" b="0" i="0">
                          <a:solidFill>
                            <a:srgbClr val="502E85"/>
                          </a:solidFill>
                          <a:latin typeface="Montserrat" pitchFamily="2" charset="77"/>
                        </a:rPr>
                        <a:t>Célibataire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1100" b="0">
                          <a:solidFill>
                            <a:srgbClr val="502E85"/>
                          </a:solidFill>
                          <a:latin typeface="Montserrat" pitchFamily="2" charset="77"/>
                        </a:rPr>
                        <a:t>Marié</a:t>
                      </a:r>
                      <a:endParaRPr kumimoji="0" lang="en-CA" sz="1100" b="0" i="1" u="none" strike="noStrike" kern="1200" cap="none" spc="0" normalizeH="0" baseline="0" noProof="0">
                        <a:ln>
                          <a:noFill/>
                        </a:ln>
                        <a:solidFill>
                          <a:srgbClr val="502E85"/>
                        </a:solidFill>
                        <a:effectLst/>
                        <a:uLnTx/>
                        <a:uFillTx/>
                        <a:latin typeface="Montserrat" pitchFamily="2" charset="77"/>
                        <a:ea typeface="+mn-ea"/>
                        <a:cs typeface="+mn-cs"/>
                      </a:endParaRPr>
                    </a:p>
                    <a:p>
                      <a:pPr algn="ctr"/>
                      <a:endParaRPr lang="en-CA" sz="1100" b="0">
                        <a:solidFill>
                          <a:srgbClr val="502E85"/>
                        </a:solidFill>
                        <a:latin typeface="Montserrat" pitchFamily="2" charset="77"/>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1100" b="0">
                          <a:solidFill>
                            <a:srgbClr val="502E85"/>
                          </a:solidFill>
                          <a:latin typeface="Montserrat" pitchFamily="2" charset="77"/>
                        </a:rPr>
                        <a:t>Conjoint de fait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1100" b="0">
                          <a:solidFill>
                            <a:srgbClr val="502E85"/>
                          </a:solidFill>
                          <a:latin typeface="Montserrat" pitchFamily="2" charset="77"/>
                        </a:rPr>
                        <a:t>Séparé ou divorcé</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CA" sz="1100" b="0" dirty="0" err="1">
                          <a:solidFill>
                            <a:srgbClr val="502E85"/>
                          </a:solidFill>
                          <a:latin typeface="Montserrat" pitchFamily="2" charset="77"/>
                        </a:rPr>
                        <a:t>Veuf</a:t>
                      </a:r>
                      <a:r>
                        <a:rPr lang="en-CA" sz="1100" b="0" dirty="0">
                          <a:solidFill>
                            <a:srgbClr val="502E85"/>
                          </a:solidFill>
                          <a:latin typeface="Montserrat" pitchFamily="2" charset="77"/>
                        </a:rPr>
                        <a:t>(</a:t>
                      </a:r>
                      <a:r>
                        <a:rPr lang="en-CA" sz="1100" b="0" dirty="0" err="1">
                          <a:solidFill>
                            <a:srgbClr val="502E85"/>
                          </a:solidFill>
                          <a:latin typeface="Montserrat" pitchFamily="2" charset="77"/>
                        </a:rPr>
                        <a:t>ve</a:t>
                      </a:r>
                      <a:r>
                        <a:rPr lang="en-CA" sz="1100" b="0" dirty="0">
                          <a:solidFill>
                            <a:srgbClr val="502E85"/>
                          </a:solidFill>
                          <a:latin typeface="Montserrat" pitchFamily="2" charset="77"/>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508234"/>
                  </a:ext>
                </a:extLst>
              </a:tr>
            </a:tbl>
          </a:graphicData>
        </a:graphic>
      </p:graphicFrame>
      <p:sp>
        <p:nvSpPr>
          <p:cNvPr id="23" name="TextBox 22">
            <a:extLst>
              <a:ext uri="{FF2B5EF4-FFF2-40B4-BE49-F238E27FC236}">
                <a16:creationId xmlns:a16="http://schemas.microsoft.com/office/drawing/2014/main" id="{5B810CF8-25E4-141F-B7EE-DB105743C717}"/>
              </a:ext>
            </a:extLst>
          </p:cNvPr>
          <p:cNvSpPr txBox="1"/>
          <p:nvPr>
            <p:custDataLst>
              <p:tags r:id="rId16"/>
            </p:custDataLst>
          </p:nvPr>
        </p:nvSpPr>
        <p:spPr>
          <a:xfrm>
            <a:off x="7572796" y="4052650"/>
            <a:ext cx="3142593" cy="365760"/>
          </a:xfrm>
          <a:prstGeom prst="rect">
            <a:avLst/>
          </a:prstGeom>
          <a:noFill/>
        </p:spPr>
        <p:txBody>
          <a:bodyPr wrap="square" rtlCol="0">
            <a:spAutoFit/>
          </a:bodyPr>
          <a:lstStyle/>
          <a:p>
            <a:pPr algn="ctr"/>
            <a:r>
              <a:rPr lang="fr-CA">
                <a:solidFill>
                  <a:schemeClr val="tx1">
                    <a:lumMod val="75000"/>
                    <a:lumOff val="25000"/>
                  </a:schemeClr>
                </a:solidFill>
                <a:latin typeface="Montserrat" pitchFamily="2" charset="77"/>
              </a:rPr>
              <a:t>ÉTAT MATRIMONIAL</a:t>
            </a:r>
          </a:p>
        </p:txBody>
      </p:sp>
      <p:sp>
        <p:nvSpPr>
          <p:cNvPr id="25" name="TextBox 24">
            <a:extLst>
              <a:ext uri="{FF2B5EF4-FFF2-40B4-BE49-F238E27FC236}">
                <a16:creationId xmlns:a16="http://schemas.microsoft.com/office/drawing/2014/main" id="{D92D2869-CCB3-89D7-9CBD-33A2CD8D4EBC}"/>
              </a:ext>
            </a:extLst>
          </p:cNvPr>
          <p:cNvSpPr txBox="1"/>
          <p:nvPr>
            <p:custDataLst>
              <p:tags r:id="rId17"/>
            </p:custDataLst>
          </p:nvPr>
        </p:nvSpPr>
        <p:spPr>
          <a:xfrm>
            <a:off x="386321" y="4052650"/>
            <a:ext cx="3142593" cy="365760"/>
          </a:xfrm>
          <a:prstGeom prst="rect">
            <a:avLst/>
          </a:prstGeom>
          <a:noFill/>
        </p:spPr>
        <p:txBody>
          <a:bodyPr wrap="square" rtlCol="0">
            <a:spAutoFit/>
          </a:bodyPr>
          <a:lstStyle/>
          <a:p>
            <a:pPr algn="ctr"/>
            <a:r>
              <a:rPr lang="fr-CA">
                <a:solidFill>
                  <a:schemeClr val="tx1">
                    <a:lumMod val="75000"/>
                    <a:lumOff val="25000"/>
                  </a:schemeClr>
                </a:solidFill>
                <a:latin typeface="Montserrat" pitchFamily="2" charset="77"/>
              </a:rPr>
              <a:t>ÉTUDES</a:t>
            </a:r>
          </a:p>
        </p:txBody>
      </p:sp>
      <p:cxnSp>
        <p:nvCxnSpPr>
          <p:cNvPr id="26" name="Straight Connector 25">
            <a:extLst>
              <a:ext uri="{FF2B5EF4-FFF2-40B4-BE49-F238E27FC236}">
                <a16:creationId xmlns:a16="http://schemas.microsoft.com/office/drawing/2014/main" id="{E558632D-D11B-58FC-7A16-62688FB9CFD3}"/>
              </a:ext>
            </a:extLst>
          </p:cNvPr>
          <p:cNvCxnSpPr/>
          <p:nvPr>
            <p:custDataLst>
              <p:tags r:id="rId18"/>
            </p:custDataLst>
          </p:nvPr>
        </p:nvCxnSpPr>
        <p:spPr>
          <a:xfrm flipH="1">
            <a:off x="3606330" y="4071452"/>
            <a:ext cx="0" cy="14400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EBA353-5A20-F359-BC32-A96882FD6B78}"/>
              </a:ext>
            </a:extLst>
          </p:cNvPr>
          <p:cNvCxnSpPr/>
          <p:nvPr>
            <p:custDataLst>
              <p:tags r:id="rId19"/>
            </p:custDataLst>
          </p:nvPr>
        </p:nvCxnSpPr>
        <p:spPr>
          <a:xfrm flipH="1">
            <a:off x="7023951" y="4071452"/>
            <a:ext cx="0" cy="14400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F4159EC-9F18-CBB2-CE8C-7C3B446A2DEE}"/>
              </a:ext>
            </a:extLst>
          </p:cNvPr>
          <p:cNvCxnSpPr/>
          <p:nvPr>
            <p:custDataLst>
              <p:tags r:id="rId20"/>
            </p:custDataLst>
          </p:nvPr>
        </p:nvCxnSpPr>
        <p:spPr>
          <a:xfrm flipH="1">
            <a:off x="8071649" y="2538644"/>
            <a:ext cx="0" cy="14400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E1BC472-866D-9E86-9D44-A0962DA3784E}"/>
              </a:ext>
            </a:extLst>
          </p:cNvPr>
          <p:cNvSpPr txBox="1"/>
          <p:nvPr>
            <p:custDataLst>
              <p:tags r:id="rId21"/>
            </p:custDataLst>
          </p:nvPr>
        </p:nvSpPr>
        <p:spPr>
          <a:xfrm>
            <a:off x="572953" y="5733562"/>
            <a:ext cx="9889251" cy="430887"/>
          </a:xfrm>
          <a:prstGeom prst="rect">
            <a:avLst/>
          </a:prstGeom>
          <a:noFill/>
        </p:spPr>
        <p:txBody>
          <a:bodyPr wrap="square" rtlCol="0">
            <a:spAutoFit/>
          </a:bodyPr>
          <a:lstStyle/>
          <a:p>
            <a:r>
              <a:rPr lang="fr-CA" sz="1100" i="1" dirty="0">
                <a:solidFill>
                  <a:schemeClr val="tx1">
                    <a:lumMod val="75000"/>
                    <a:lumOff val="25000"/>
                  </a:schemeClr>
                </a:solidFill>
                <a:latin typeface="Montserrat" pitchFamily="2" charset="77"/>
              </a:rPr>
              <a:t>* La région est basée sur le codage des réponses à la question ouverte « Je vis à… ». Par conséquent, il se peut qu’elle ne soit pas totalement exacte.  </a:t>
            </a:r>
          </a:p>
        </p:txBody>
      </p:sp>
      <p:sp>
        <p:nvSpPr>
          <p:cNvPr id="4" name="TextBox 3">
            <a:extLst>
              <a:ext uri="{FF2B5EF4-FFF2-40B4-BE49-F238E27FC236}">
                <a16:creationId xmlns:a16="http://schemas.microsoft.com/office/drawing/2014/main" id="{27E583D0-08E8-91D0-770E-3A17D901B5EC}"/>
              </a:ext>
            </a:extLst>
          </p:cNvPr>
          <p:cNvSpPr txBox="1"/>
          <p:nvPr>
            <p:custDataLst>
              <p:tags r:id="rId22"/>
            </p:custDataLst>
          </p:nvPr>
        </p:nvSpPr>
        <p:spPr>
          <a:xfrm>
            <a:off x="3528657" y="6033335"/>
            <a:ext cx="9141556" cy="259080"/>
          </a:xfrm>
          <a:prstGeom prst="rect">
            <a:avLst/>
          </a:prstGeom>
          <a:noFill/>
        </p:spPr>
        <p:txBody>
          <a:bodyPr wrap="square">
            <a:spAutoFit/>
          </a:bodyPr>
          <a:lstStyle/>
          <a:p>
            <a:r>
              <a:rPr lang="fr-CA" sz="1100" i="1" dirty="0">
                <a:solidFill>
                  <a:schemeClr val="tx1">
                    <a:lumMod val="75000"/>
                    <a:lumOff val="25000"/>
                  </a:schemeClr>
                </a:solidFill>
                <a:latin typeface="Montserrat" pitchFamily="2" charset="77"/>
              </a:rPr>
              <a:t>*Résultats fondés sur 100 réponses des participants</a:t>
            </a:r>
          </a:p>
        </p:txBody>
      </p:sp>
    </p:spTree>
    <p:extLst>
      <p:ext uri="{BB962C8B-B14F-4D97-AF65-F5344CB8AC3E}">
        <p14:creationId xmlns:p14="http://schemas.microsoft.com/office/powerpoint/2010/main" val="41601236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9E442-6003-CC48-AC88-AFC08F8ABC83}"/>
              </a:ext>
            </a:extLst>
          </p:cNvPr>
          <p:cNvPicPr>
            <a:picLocks noChangeAspect="1"/>
          </p:cNvPicPr>
          <p:nvPr>
            <p:custDataLst>
              <p:tags r:id="rId1"/>
            </p:custDataLst>
          </p:nvPr>
        </p:nvPicPr>
        <p:blipFill>
          <a:blip r:embed="rId6"/>
          <a:stretch>
            <a:fillRect/>
          </a:stretch>
        </p:blipFill>
        <p:spPr>
          <a:xfrm>
            <a:off x="793" y="446"/>
            <a:ext cx="12190412" cy="6857106"/>
          </a:xfrm>
          <a:prstGeom prst="rect">
            <a:avLst/>
          </a:prstGeom>
          <a:solidFill>
            <a:srgbClr val="4B3281"/>
          </a:solidFill>
        </p:spPr>
      </p:pic>
      <p:sp>
        <p:nvSpPr>
          <p:cNvPr id="2" name="TextBox 1">
            <a:extLst>
              <a:ext uri="{FF2B5EF4-FFF2-40B4-BE49-F238E27FC236}">
                <a16:creationId xmlns:a16="http://schemas.microsoft.com/office/drawing/2014/main" id="{5FB7D2E2-2194-D94B-A6FA-2E7326D4C69E}"/>
              </a:ext>
            </a:extLst>
          </p:cNvPr>
          <p:cNvSpPr txBox="1"/>
          <p:nvPr>
            <p:custDataLst>
              <p:tags r:id="rId2"/>
            </p:custDataLst>
          </p:nvPr>
        </p:nvSpPr>
        <p:spPr>
          <a:xfrm>
            <a:off x="1176693" y="2613391"/>
            <a:ext cx="9838611" cy="853440"/>
          </a:xfrm>
          <a:prstGeom prst="rect">
            <a:avLst/>
          </a:prstGeom>
          <a:noFill/>
        </p:spPr>
        <p:txBody>
          <a:bodyPr wrap="square" rtlCol="0">
            <a:spAutoFit/>
          </a:bodyPr>
          <a:lstStyle/>
          <a:p>
            <a:pPr algn="ctr"/>
            <a:r>
              <a:rPr lang="en-US" sz="5000" b="1">
                <a:solidFill>
                  <a:schemeClr val="bg1"/>
                </a:solidFill>
                <a:latin typeface="Montserrat" pitchFamily="2" charset="77"/>
              </a:rPr>
              <a:t>SOMMAIRE</a:t>
            </a:r>
          </a:p>
        </p:txBody>
      </p:sp>
      <p:pic>
        <p:nvPicPr>
          <p:cNvPr id="6" name="Picture 5" descr="A picture containing drawing&#10;&#10;Description automatically generated">
            <a:extLst>
              <a:ext uri="{FF2B5EF4-FFF2-40B4-BE49-F238E27FC236}">
                <a16:creationId xmlns:a16="http://schemas.microsoft.com/office/drawing/2014/main" id="{43103F2C-7990-3547-A855-67D66D1E8E7D}"/>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10462345" y="6095939"/>
            <a:ext cx="1082376" cy="206167"/>
          </a:xfrm>
          <a:prstGeom prst="rect">
            <a:avLst/>
          </a:prstGeom>
        </p:spPr>
      </p:pic>
      <p:sp>
        <p:nvSpPr>
          <p:cNvPr id="7" name="Slide Number Placeholder 6">
            <a:extLst>
              <a:ext uri="{FF2B5EF4-FFF2-40B4-BE49-F238E27FC236}">
                <a16:creationId xmlns:a16="http://schemas.microsoft.com/office/drawing/2014/main" id="{36A9001A-5F84-DF4F-A61A-665FB8625D92}"/>
              </a:ext>
            </a:extLst>
          </p:cNvPr>
          <p:cNvSpPr>
            <a:spLocks noGrp="1"/>
          </p:cNvSpPr>
          <p:nvPr>
            <p:ph type="sldNum" sz="quarter" idx="12"/>
            <p:custDataLst>
              <p:tags r:id="rId4"/>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6</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Tree>
    <p:extLst>
      <p:ext uri="{BB962C8B-B14F-4D97-AF65-F5344CB8AC3E}">
        <p14:creationId xmlns:p14="http://schemas.microsoft.com/office/powerpoint/2010/main" val="9204926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AC1BF3-C055-0444-9DE2-74CA3AB24B60}"/>
              </a:ext>
            </a:extLst>
          </p:cNvPr>
          <p:cNvSpPr/>
          <p:nvPr>
            <p:custDataLst>
              <p:tags r:id="rId1"/>
            </p:custDataLst>
          </p:nvPr>
        </p:nvSpPr>
        <p:spPr>
          <a:xfrm>
            <a:off x="295564" y="880842"/>
            <a:ext cx="3875844" cy="1077218"/>
          </a:xfrm>
          <a:prstGeom prst="rect">
            <a:avLst/>
          </a:prstGeom>
        </p:spPr>
        <p:txBody>
          <a:bodyPr wrap="square">
            <a:spAutoFit/>
          </a:bodyPr>
          <a:lstStyle/>
          <a:p>
            <a:r>
              <a:rPr lang="en-CA" sz="3200" b="1" cap="all" dirty="0">
                <a:solidFill>
                  <a:srgbClr val="502E85"/>
                </a:solidFill>
                <a:latin typeface="Montserrat" pitchFamily="2" charset="77"/>
                <a:ea typeface="Times New Roman" panose="02020603050405020304" pitchFamily="18" charset="0"/>
                <a:cs typeface="Cordia New"/>
              </a:rPr>
              <a:t>CONSTATATIONS</a:t>
            </a:r>
            <a:br>
              <a:rPr lang="en-CA" sz="3599" b="1" cap="all" dirty="0">
                <a:solidFill>
                  <a:srgbClr val="502E85"/>
                </a:solidFill>
                <a:latin typeface="Montserrat" pitchFamily="2" charset="77"/>
                <a:ea typeface="Times New Roman" panose="02020603050405020304" pitchFamily="18" charset="0"/>
                <a:cs typeface="Cordia New"/>
              </a:rPr>
            </a:br>
            <a:r>
              <a:rPr lang="en-CA" sz="3200" b="1" cap="all" dirty="0">
                <a:solidFill>
                  <a:srgbClr val="502E85"/>
                </a:solidFill>
                <a:latin typeface="Montserrat" pitchFamily="2" charset="77"/>
                <a:ea typeface="Times New Roman" panose="02020603050405020304" pitchFamily="18" charset="0"/>
                <a:cs typeface="Cordia New"/>
              </a:rPr>
              <a:t>PRINCIPALES</a:t>
            </a:r>
            <a:endParaRPr lang="en-CA" sz="3200" b="1" cap="all" dirty="0">
              <a:solidFill>
                <a:srgbClr val="502E85"/>
              </a:solidFill>
              <a:latin typeface="Montserrat Light" pitchFamily="2" charset="77"/>
              <a:ea typeface="Times New Roman" panose="02020603050405020304" pitchFamily="18" charset="0"/>
              <a:cs typeface="Cordia New"/>
            </a:endParaRPr>
          </a:p>
        </p:txBody>
      </p:sp>
      <p:sp>
        <p:nvSpPr>
          <p:cNvPr id="13" name="TextBox 12">
            <a:extLst>
              <a:ext uri="{FF2B5EF4-FFF2-40B4-BE49-F238E27FC236}">
                <a16:creationId xmlns:a16="http://schemas.microsoft.com/office/drawing/2014/main" id="{971E84AD-C59D-8649-A8E9-BB7D4BD35E7A}"/>
              </a:ext>
            </a:extLst>
          </p:cNvPr>
          <p:cNvSpPr txBox="1"/>
          <p:nvPr>
            <p:custDataLst>
              <p:tags r:id="rId2"/>
            </p:custDataLst>
          </p:nvPr>
        </p:nvSpPr>
        <p:spPr>
          <a:xfrm>
            <a:off x="555863" y="6219034"/>
            <a:ext cx="8111552" cy="198120"/>
          </a:xfrm>
          <a:prstGeom prst="rect">
            <a:avLst/>
          </a:prstGeom>
          <a:noFill/>
        </p:spPr>
        <p:txBody>
          <a:bodyPr wrap="square" rtlCol="0" anchor="t">
            <a:spAutoFit/>
          </a:bodyPr>
          <a:lstStyle/>
          <a:p>
            <a:r>
              <a:rPr lang="en-US" sz="700">
                <a:solidFill>
                  <a:schemeClr val="bg1">
                    <a:lumMod val="65000"/>
                  </a:schemeClr>
                </a:solidFill>
                <a:latin typeface="Montserrat"/>
              </a:rPr>
              <a:t>PERSPECTIVES ATTRIBUABLES À : ENVIRONICS RESEARCH</a:t>
            </a:r>
            <a:endParaRPr lang="en-US" sz="700" cap="all">
              <a:solidFill>
                <a:schemeClr val="bg1">
                  <a:lumMod val="65000"/>
                </a:schemeClr>
              </a:solidFill>
              <a:latin typeface="Montserrat"/>
              <a:cs typeface="Cordia New"/>
            </a:endParaRPr>
          </a:p>
        </p:txBody>
      </p:sp>
      <p:sp>
        <p:nvSpPr>
          <p:cNvPr id="18" name="Slide Number Placeholder 6">
            <a:extLst>
              <a:ext uri="{FF2B5EF4-FFF2-40B4-BE49-F238E27FC236}">
                <a16:creationId xmlns:a16="http://schemas.microsoft.com/office/drawing/2014/main" id="{D18B8397-CF89-274E-A35E-CCD7EAE9DDD8}"/>
              </a:ext>
            </a:extLst>
          </p:cNvPr>
          <p:cNvSpPr>
            <a:spLocks noGrp="1"/>
          </p:cNvSpPr>
          <p:nvPr>
            <p:ph type="sldNum" sz="quarter" idx="12"/>
            <p:custDataLst>
              <p:tags r:id="rId3"/>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7</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
        <p:nvSpPr>
          <p:cNvPr id="9" name="TextBox 8">
            <a:extLst>
              <a:ext uri="{FF2B5EF4-FFF2-40B4-BE49-F238E27FC236}">
                <a16:creationId xmlns:a16="http://schemas.microsoft.com/office/drawing/2014/main" id="{31AEB1BF-070E-AE40-B186-801A5208F503}"/>
              </a:ext>
            </a:extLst>
          </p:cNvPr>
          <p:cNvSpPr txBox="1"/>
          <p:nvPr>
            <p:custDataLst>
              <p:tags r:id="rId4"/>
            </p:custDataLst>
          </p:nvPr>
        </p:nvSpPr>
        <p:spPr>
          <a:xfrm>
            <a:off x="4171408" y="1069048"/>
            <a:ext cx="1630017" cy="3416320"/>
          </a:xfrm>
          <a:prstGeom prst="rect">
            <a:avLst/>
          </a:prstGeom>
          <a:noFill/>
        </p:spPr>
        <p:txBody>
          <a:bodyPr wrap="square" rtlCol="0">
            <a:spAutoFit/>
          </a:bodyPr>
          <a:lstStyle/>
          <a:p>
            <a:r>
              <a:rPr lang="en-US" sz="1200" b="1">
                <a:solidFill>
                  <a:srgbClr val="FFAE40"/>
                </a:solidFill>
                <a:latin typeface="Montserrat" pitchFamily="2" charset="77"/>
              </a:rPr>
              <a:t>1</a:t>
            </a:r>
            <a:br>
              <a:rPr lang="en-US" sz="1200" b="1">
                <a:solidFill>
                  <a:srgbClr val="FFAE40"/>
                </a:solidFill>
                <a:latin typeface="Montserrat" pitchFamily="2" charset="77"/>
              </a:rPr>
            </a:br>
            <a:br>
              <a:rPr lang="en-US" sz="1200" b="1">
                <a:solidFill>
                  <a:srgbClr val="FFAE40"/>
                </a:solidFill>
                <a:latin typeface="Montserrat" pitchFamily="2" charset="77"/>
              </a:rPr>
            </a:br>
            <a:endParaRPr lang="en-US" sz="1200" b="1">
              <a:solidFill>
                <a:srgbClr val="FFAE40"/>
              </a:solidFill>
              <a:latin typeface="Montserrat" pitchFamily="2" charset="77"/>
            </a:endParaRPr>
          </a:p>
          <a:p>
            <a:br>
              <a:rPr lang="en-US" sz="1200" b="1">
                <a:solidFill>
                  <a:srgbClr val="FFAE40"/>
                </a:solidFill>
                <a:latin typeface="Montserrat" pitchFamily="2" charset="77"/>
              </a:rPr>
            </a:br>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r>
              <a:rPr lang="en-US" sz="1200" b="1">
                <a:solidFill>
                  <a:srgbClr val="FFAE40"/>
                </a:solidFill>
                <a:latin typeface="Montserrat" pitchFamily="2" charset="77"/>
              </a:rPr>
              <a:t>2</a:t>
            </a: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p:txBody>
      </p:sp>
      <p:sp>
        <p:nvSpPr>
          <p:cNvPr id="12" name="TextBox 11">
            <a:extLst>
              <a:ext uri="{FF2B5EF4-FFF2-40B4-BE49-F238E27FC236}">
                <a16:creationId xmlns:a16="http://schemas.microsoft.com/office/drawing/2014/main" id="{232E043C-827B-3D46-84AB-564F244041A3}"/>
              </a:ext>
            </a:extLst>
          </p:cNvPr>
          <p:cNvSpPr txBox="1"/>
          <p:nvPr>
            <p:custDataLst>
              <p:tags r:id="rId5"/>
            </p:custDataLst>
          </p:nvPr>
        </p:nvSpPr>
        <p:spPr>
          <a:xfrm>
            <a:off x="4582855" y="880842"/>
            <a:ext cx="6875478" cy="5432962"/>
          </a:xfrm>
          <a:prstGeom prst="rect">
            <a:avLst/>
          </a:prstGeom>
          <a:noFill/>
        </p:spPr>
        <p:txBody>
          <a:bodyPr wrap="square" rtlCol="0">
            <a:spAutoFit/>
          </a:bodyPr>
          <a:lstStyle/>
          <a:p>
            <a:pPr algn="just"/>
            <a:r>
              <a:rPr lang="fr-CA" sz="1200" b="1" dirty="0">
                <a:solidFill>
                  <a:srgbClr val="502E85"/>
                </a:solidFill>
                <a:effectLst/>
                <a:latin typeface="Montserrat" pitchFamily="2" charset="77"/>
                <a:ea typeface="Calibri" panose="020F0502020204030204" pitchFamily="34" charset="0"/>
                <a:cs typeface="Times New Roman" panose="02020603050405020304" pitchFamily="18" charset="0"/>
              </a:rPr>
              <a:t>Ce public exprime une préoccupation généralisée à l’égard des catastrophes, du moins en partie à cause de l’expérience passée des catastrophes dans leurs communautés et des répercussions sur la santé. </a:t>
            </a:r>
            <a:r>
              <a:rPr lang="fr-CA" sz="1200" dirty="0">
                <a:effectLst/>
                <a:latin typeface="Montserrat" pitchFamily="2" charset="77"/>
                <a:ea typeface="Calibri" panose="020F0502020204030204" pitchFamily="34" charset="0"/>
                <a:cs typeface="Times New Roman" panose="02020603050405020304" pitchFamily="18" charset="0"/>
              </a:rPr>
              <a:t>Neuf personnes sur dix interrogées disent être au moins quelque peu préoccupées, personnellement, par les catastrophes, et le consensus est que les catastrophes deviennent de plus en plus courantes dans leur communauté (61 %). La plupart des types de catastrophes répertoriés dans l’enquête (tempêtes, inondations, incendies de forêt, froid extrême, chaleur extrême) sont signalés par près de quatre personnes sur dix (chacun) comme ayant eu lieu dans leur communauté au cours des cinq dernières années. De plus, les trois quarts des personnes qui ont vécu une catastrophe ont vu une répercussion sur la santé mentale des membres de la communauté ou entendu parler d’une telle répercussion; beaucoup connaissent aussi d’autres répercussions comme les maladies respiratoires ou des aliments ou de l’eau contaminés. </a:t>
            </a:r>
          </a:p>
          <a:p>
            <a:pPr algn="just"/>
            <a:endParaRPr lang="fr-CA" sz="1200" b="1" dirty="0">
              <a:solidFill>
                <a:schemeClr val="bg2">
                  <a:lumMod val="25000"/>
                </a:schemeClr>
              </a:solidFill>
              <a:highlight>
                <a:srgbClr val="FFFF00"/>
              </a:highlight>
              <a:latin typeface="Montserrat" pitchFamily="2" charset="77"/>
              <a:cs typeface="Aharoni" panose="02010803020104030203" pitchFamily="2" charset="-79"/>
            </a:endParaRPr>
          </a:p>
          <a:p>
            <a:pPr marL="0" marR="0">
              <a:lnSpc>
                <a:spcPct val="107000"/>
              </a:lnSpc>
              <a:spcBef>
                <a:spcPct val="0"/>
              </a:spcBef>
              <a:spcAft>
                <a:spcPts val="800"/>
              </a:spcAft>
            </a:pPr>
            <a:r>
              <a:rPr lang="fr-CA" sz="1200" b="1" dirty="0">
                <a:solidFill>
                  <a:srgbClr val="502E85"/>
                </a:solidFill>
                <a:effectLst/>
                <a:latin typeface="Montserrat" pitchFamily="2" charset="77"/>
                <a:ea typeface="Calibri" panose="020F0502020204030204" pitchFamily="34" charset="0"/>
                <a:cs typeface="Times New Roman" panose="02020603050405020304" pitchFamily="18" charset="0"/>
              </a:rPr>
              <a:t>On note une faible connaissance des préparatifs d’urgence au niveau communautaire, et un niveau limité de préparation au niveau des ménages. </a:t>
            </a:r>
            <a:r>
              <a:rPr lang="fr-CA" sz="1200" dirty="0">
                <a:effectLst/>
                <a:latin typeface="Montserrat" pitchFamily="2" charset="77"/>
                <a:ea typeface="Calibri" panose="020F0502020204030204" pitchFamily="34" charset="0"/>
                <a:cs typeface="Times New Roman" panose="02020603050405020304" pitchFamily="18" charset="0"/>
              </a:rPr>
              <a:t>Près de trois personnes sur dix sont au courant des préparatifs communautaires comportant une formation (33 %), une planification en cas de catastrophe (31 %) ou des plans de préparation aux catastrophes (29 %), tandis que moins de répondants (23 %) sont au courant d’un système d’alerte rapide; des proportions importantes de répondants (allant d’un tiers à la moitié) ne sont pas certaines du statut de ces initiatives. Au niveau du ménage, la plupart des répondants (71 %) affirment qu’ils sont restés au courant des conditions météorologiques et d’autres avis au cours de la dernière année, mais seule une minorité a pris d’autres mesures de préparation aux catastrophes, comme en apprendre davantage sur les risques, préparer une trousse d’urgence, discuter d’un plan d’évacuation ou participer à un exercice d’évacuation. Les obstacles les plus largement signalés à de telles actions sont le manque d’argent et le manque de connaissance sur les raisons et la façon dont ils doivent se préparer.</a:t>
            </a:r>
          </a:p>
        </p:txBody>
      </p:sp>
      <p:pic>
        <p:nvPicPr>
          <p:cNvPr id="10" name="Picture 9" descr="A picture containing object, clock, drawing&#10;&#10;Description automatically generated">
            <a:extLst>
              <a:ext uri="{FF2B5EF4-FFF2-40B4-BE49-F238E27FC236}">
                <a16:creationId xmlns:a16="http://schemas.microsoft.com/office/drawing/2014/main" id="{9B9F46AE-9927-E54F-9475-99333D974082}"/>
              </a:ext>
            </a:extLst>
          </p:cNvPr>
          <p:cNvPicPr>
            <a:picLocks noChangeAspect="1"/>
          </p:cNvPicPr>
          <p:nvPr>
            <p:custDataLst>
              <p:tags r:id="rId6"/>
            </p:custDataLst>
          </p:nvPr>
        </p:nvPicPr>
        <p:blipFill>
          <a:blip r:embed="rId10">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5" name="TextBox 14">
            <a:extLst>
              <a:ext uri="{FF2B5EF4-FFF2-40B4-BE49-F238E27FC236}">
                <a16:creationId xmlns:a16="http://schemas.microsoft.com/office/drawing/2014/main" id="{F24B8B22-C8F4-4ED1-889F-F328053EC449}"/>
              </a:ext>
            </a:extLst>
          </p:cNvPr>
          <p:cNvSpPr txBox="1"/>
          <p:nvPr>
            <p:custDataLst>
              <p:tags r:id="rId7"/>
            </p:custDataLst>
          </p:nvPr>
        </p:nvSpPr>
        <p:spPr>
          <a:xfrm>
            <a:off x="557187" y="6058438"/>
            <a:ext cx="5314878" cy="213360"/>
          </a:xfrm>
          <a:prstGeom prst="rect">
            <a:avLst/>
          </a:prstGeom>
          <a:noFill/>
        </p:spPr>
        <p:txBody>
          <a:bodyPr wrap="square" rtlCol="0">
            <a:spAutoFit/>
          </a:bodyPr>
          <a:lstStyle/>
          <a:p>
            <a:r>
              <a:rPr lang="en-US" sz="800" b="1">
                <a:solidFill>
                  <a:schemeClr val="bg1">
                    <a:lumMod val="75000"/>
                  </a:schemeClr>
                </a:solidFill>
                <a:latin typeface="Montserrat" pitchFamily="2" charset="77"/>
              </a:rPr>
              <a:t>AFAC | ENQUÊTE SUR LA RÉSILIENCE INCLUSIVE 2023</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31035411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AC1BF3-C055-0444-9DE2-74CA3AB24B60}"/>
              </a:ext>
            </a:extLst>
          </p:cNvPr>
          <p:cNvSpPr/>
          <p:nvPr>
            <p:custDataLst>
              <p:tags r:id="rId1"/>
            </p:custDataLst>
          </p:nvPr>
        </p:nvSpPr>
        <p:spPr>
          <a:xfrm>
            <a:off x="267855" y="1065562"/>
            <a:ext cx="3903553" cy="1569660"/>
          </a:xfrm>
          <a:prstGeom prst="rect">
            <a:avLst/>
          </a:prstGeom>
        </p:spPr>
        <p:txBody>
          <a:bodyPr wrap="square">
            <a:spAutoFit/>
          </a:bodyPr>
          <a:lstStyle/>
          <a:p>
            <a:r>
              <a:rPr lang="en-CA" sz="3200" b="1" cap="all" dirty="0">
                <a:solidFill>
                  <a:srgbClr val="502E85"/>
                </a:solidFill>
                <a:latin typeface="Montserrat" pitchFamily="2" charset="77"/>
                <a:ea typeface="Times New Roman" panose="02020603050405020304" pitchFamily="18" charset="0"/>
                <a:cs typeface="Cordia New"/>
              </a:rPr>
              <a:t>CONSTATATIONS</a:t>
            </a:r>
            <a:br>
              <a:rPr lang="en-CA" sz="3200" b="1" cap="all" dirty="0">
                <a:solidFill>
                  <a:srgbClr val="502E85"/>
                </a:solidFill>
                <a:latin typeface="Montserrat" pitchFamily="2" charset="77"/>
                <a:ea typeface="Times New Roman" panose="02020603050405020304" pitchFamily="18" charset="0"/>
                <a:cs typeface="Cordia New"/>
              </a:rPr>
            </a:br>
            <a:r>
              <a:rPr lang="en-CA" sz="3200" b="1" cap="all" dirty="0">
                <a:solidFill>
                  <a:srgbClr val="502E85"/>
                </a:solidFill>
                <a:latin typeface="Montserrat" pitchFamily="2" charset="77"/>
                <a:ea typeface="Times New Roman" panose="02020603050405020304" pitchFamily="18" charset="0"/>
                <a:cs typeface="Cordia New"/>
              </a:rPr>
              <a:t>PRINCIPALES</a:t>
            </a:r>
          </a:p>
          <a:p>
            <a:r>
              <a:rPr lang="en-CA" sz="3200" b="1" cap="all" dirty="0">
                <a:solidFill>
                  <a:srgbClr val="502E85"/>
                </a:solidFill>
                <a:latin typeface="Montserrat" pitchFamily="2" charset="77"/>
                <a:ea typeface="Times New Roman" panose="02020603050405020304" pitchFamily="18" charset="0"/>
                <a:cs typeface="Cordia New"/>
              </a:rPr>
              <a:t>(suite)</a:t>
            </a:r>
            <a:endParaRPr lang="en-CA" sz="3200" b="1" cap="all" dirty="0">
              <a:solidFill>
                <a:srgbClr val="502E85"/>
              </a:solidFill>
              <a:latin typeface="Montserrat Light" pitchFamily="2" charset="77"/>
              <a:ea typeface="Times New Roman" panose="02020603050405020304" pitchFamily="18" charset="0"/>
              <a:cs typeface="Cordia New"/>
            </a:endParaRPr>
          </a:p>
        </p:txBody>
      </p:sp>
      <p:sp>
        <p:nvSpPr>
          <p:cNvPr id="13" name="TextBox 12">
            <a:extLst>
              <a:ext uri="{FF2B5EF4-FFF2-40B4-BE49-F238E27FC236}">
                <a16:creationId xmlns:a16="http://schemas.microsoft.com/office/drawing/2014/main" id="{971E84AD-C59D-8649-A8E9-BB7D4BD35E7A}"/>
              </a:ext>
            </a:extLst>
          </p:cNvPr>
          <p:cNvSpPr txBox="1"/>
          <p:nvPr>
            <p:custDataLst>
              <p:tags r:id="rId2"/>
            </p:custDataLst>
          </p:nvPr>
        </p:nvSpPr>
        <p:spPr>
          <a:xfrm>
            <a:off x="555863" y="6219034"/>
            <a:ext cx="8111552" cy="198120"/>
          </a:xfrm>
          <a:prstGeom prst="rect">
            <a:avLst/>
          </a:prstGeom>
          <a:noFill/>
        </p:spPr>
        <p:txBody>
          <a:bodyPr wrap="square" rtlCol="0" anchor="t">
            <a:spAutoFit/>
          </a:bodyPr>
          <a:lstStyle/>
          <a:p>
            <a:r>
              <a:rPr lang="en-US" sz="700">
                <a:solidFill>
                  <a:schemeClr val="bg1">
                    <a:lumMod val="65000"/>
                  </a:schemeClr>
                </a:solidFill>
                <a:latin typeface="Montserrat"/>
              </a:rPr>
              <a:t>PERSPECTIVES ATTRIBUABLES À : ENVIRONICS RESEARCH</a:t>
            </a:r>
            <a:endParaRPr lang="en-US" sz="700" cap="all">
              <a:solidFill>
                <a:schemeClr val="bg1">
                  <a:lumMod val="65000"/>
                </a:schemeClr>
              </a:solidFill>
              <a:latin typeface="Montserrat"/>
              <a:cs typeface="Cordia New"/>
            </a:endParaRPr>
          </a:p>
        </p:txBody>
      </p:sp>
      <p:sp>
        <p:nvSpPr>
          <p:cNvPr id="18" name="Slide Number Placeholder 6">
            <a:extLst>
              <a:ext uri="{FF2B5EF4-FFF2-40B4-BE49-F238E27FC236}">
                <a16:creationId xmlns:a16="http://schemas.microsoft.com/office/drawing/2014/main" id="{D18B8397-CF89-274E-A35E-CCD7EAE9DDD8}"/>
              </a:ext>
            </a:extLst>
          </p:cNvPr>
          <p:cNvSpPr>
            <a:spLocks noGrp="1"/>
          </p:cNvSpPr>
          <p:nvPr>
            <p:ph type="sldNum" sz="quarter" idx="12"/>
            <p:custDataLst>
              <p:tags r:id="rId3"/>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8</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
        <p:nvSpPr>
          <p:cNvPr id="9" name="TextBox 8">
            <a:extLst>
              <a:ext uri="{FF2B5EF4-FFF2-40B4-BE49-F238E27FC236}">
                <a16:creationId xmlns:a16="http://schemas.microsoft.com/office/drawing/2014/main" id="{31AEB1BF-070E-AE40-B186-801A5208F503}"/>
              </a:ext>
            </a:extLst>
          </p:cNvPr>
          <p:cNvSpPr txBox="1"/>
          <p:nvPr>
            <p:custDataLst>
              <p:tags r:id="rId4"/>
            </p:custDataLst>
          </p:nvPr>
        </p:nvSpPr>
        <p:spPr>
          <a:xfrm>
            <a:off x="4171408" y="1069048"/>
            <a:ext cx="1630017" cy="2862322"/>
          </a:xfrm>
          <a:prstGeom prst="rect">
            <a:avLst/>
          </a:prstGeom>
          <a:noFill/>
        </p:spPr>
        <p:txBody>
          <a:bodyPr wrap="square" rtlCol="0">
            <a:spAutoFit/>
          </a:bodyPr>
          <a:lstStyle/>
          <a:p>
            <a:r>
              <a:rPr lang="en-US" sz="1200" b="1">
                <a:solidFill>
                  <a:srgbClr val="FFAE40"/>
                </a:solidFill>
                <a:latin typeface="Montserrat" pitchFamily="2" charset="77"/>
              </a:rPr>
              <a:t>3</a:t>
            </a:r>
            <a:br>
              <a:rPr lang="en-US" sz="1200" b="1">
                <a:solidFill>
                  <a:srgbClr val="FFAE40"/>
                </a:solidFill>
                <a:latin typeface="Montserrat" pitchFamily="2" charset="77"/>
              </a:rPr>
            </a:br>
            <a:br>
              <a:rPr lang="en-US" sz="1200" b="1">
                <a:solidFill>
                  <a:srgbClr val="FFAE40"/>
                </a:solidFill>
                <a:latin typeface="Montserrat" pitchFamily="2" charset="77"/>
              </a:rPr>
            </a:br>
            <a:endParaRPr lang="en-US" sz="1200" b="1">
              <a:solidFill>
                <a:srgbClr val="FFAE40"/>
              </a:solidFill>
              <a:latin typeface="Montserrat" pitchFamily="2" charset="77"/>
            </a:endParaRPr>
          </a:p>
          <a:p>
            <a:br>
              <a:rPr lang="en-US" sz="1200" b="1">
                <a:solidFill>
                  <a:srgbClr val="FFAE40"/>
                </a:solidFill>
                <a:latin typeface="Montserrat" pitchFamily="2" charset="77"/>
              </a:rPr>
            </a:br>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r>
              <a:rPr lang="en-US" sz="1200" b="1">
                <a:solidFill>
                  <a:srgbClr val="FFAE40"/>
                </a:solidFill>
                <a:latin typeface="Montserrat" pitchFamily="2" charset="77"/>
              </a:rPr>
              <a:t>4</a:t>
            </a: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a:p>
            <a:endParaRPr lang="en-US" sz="1200" b="1">
              <a:solidFill>
                <a:srgbClr val="FFAE40"/>
              </a:solidFill>
              <a:latin typeface="Montserrat" pitchFamily="2" charset="77"/>
            </a:endParaRPr>
          </a:p>
        </p:txBody>
      </p:sp>
      <p:sp>
        <p:nvSpPr>
          <p:cNvPr id="12" name="TextBox 11">
            <a:extLst>
              <a:ext uri="{FF2B5EF4-FFF2-40B4-BE49-F238E27FC236}">
                <a16:creationId xmlns:a16="http://schemas.microsoft.com/office/drawing/2014/main" id="{232E043C-827B-3D46-84AB-564F244041A3}"/>
              </a:ext>
            </a:extLst>
          </p:cNvPr>
          <p:cNvSpPr txBox="1"/>
          <p:nvPr>
            <p:custDataLst>
              <p:tags r:id="rId5"/>
            </p:custDataLst>
          </p:nvPr>
        </p:nvSpPr>
        <p:spPr>
          <a:xfrm>
            <a:off x="4582855" y="1065562"/>
            <a:ext cx="6875478" cy="3046988"/>
          </a:xfrm>
          <a:prstGeom prst="rect">
            <a:avLst/>
          </a:prstGeom>
          <a:noFill/>
        </p:spPr>
        <p:txBody>
          <a:bodyPr wrap="square" rtlCol="0">
            <a:spAutoFit/>
          </a:bodyPr>
          <a:lstStyle/>
          <a:p>
            <a:pPr marR="0" lvl="0">
              <a:spcBef>
                <a:spcPct val="0"/>
              </a:spcBef>
            </a:pPr>
            <a:r>
              <a:rPr lang="fr-CA" sz="1200" b="1" dirty="0">
                <a:solidFill>
                  <a:srgbClr val="502E85"/>
                </a:solidFill>
                <a:effectLst/>
                <a:latin typeface="Montserrat" pitchFamily="2" charset="77"/>
                <a:ea typeface="Calibri" panose="020F0502020204030204" pitchFamily="34" charset="0"/>
                <a:cs typeface="Times New Roman" panose="02020603050405020304" pitchFamily="18" charset="0"/>
              </a:rPr>
              <a:t>Fait notable, dans une situation de catastrophe, les participants sont plus susceptibles d’attendre de l’aide de la part d’amis et de la famille, suivis par le gouvernement fédéral. </a:t>
            </a:r>
            <a:r>
              <a:rPr lang="fr-CA" sz="1200" dirty="0">
                <a:effectLst/>
                <a:latin typeface="Montserrat" pitchFamily="2" charset="77"/>
                <a:ea typeface="Calibri" panose="020F0502020204030204" pitchFamily="34" charset="0"/>
                <a:cs typeface="Times New Roman" panose="02020603050405020304" pitchFamily="18" charset="0"/>
              </a:rPr>
              <a:t>Comparativement, ils sont moins nombreux à s’attendre à recevoir de l’aide d’autres ordres de gouvernement, comme leur nation ou leur province. S’il ne s’agit pas d’une perception exacte de la façon dont l’aide se déroulera dans ces communautés, cela a des répercussions sur les efforts de communication du gouvernement. Une majorité (72 %) croit avoir des provisions suffisantes pour au moins trois jours en cas d’urgence, mais seulement un tiers ont des provisions pour plus d’une semaine. </a:t>
            </a:r>
          </a:p>
          <a:p>
            <a:pPr marL="457200" marR="0">
              <a:spcBef>
                <a:spcPct val="0"/>
              </a:spcBef>
            </a:pPr>
            <a:r>
              <a:rPr lang="fr-CA" sz="1200" dirty="0">
                <a:effectLst/>
                <a:latin typeface="Montserrat" pitchFamily="2" charset="77"/>
                <a:ea typeface="Calibri" panose="020F0502020204030204" pitchFamily="34" charset="0"/>
                <a:cs typeface="Times New Roman" panose="02020603050405020304" pitchFamily="18" charset="0"/>
              </a:rPr>
              <a:t> </a:t>
            </a:r>
          </a:p>
          <a:p>
            <a:pPr marR="0" lvl="0">
              <a:spcBef>
                <a:spcPct val="0"/>
              </a:spcBef>
            </a:pPr>
            <a:r>
              <a:rPr lang="fr-CA" sz="1200" b="1" dirty="0">
                <a:solidFill>
                  <a:srgbClr val="502E85"/>
                </a:solidFill>
                <a:effectLst/>
                <a:latin typeface="Montserrat" pitchFamily="2" charset="77"/>
                <a:ea typeface="Calibri" panose="020F0502020204030204" pitchFamily="34" charset="0"/>
                <a:cs typeface="Times New Roman" panose="02020603050405020304" pitchFamily="18" charset="0"/>
              </a:rPr>
              <a:t>Ce public de participants à l’enquête préfère recevoir des renseignements sur la préparation aux catastrophes en anglais et par courriel. </a:t>
            </a:r>
            <a:r>
              <a:rPr lang="fr-CA" sz="1200" dirty="0">
                <a:effectLst/>
                <a:latin typeface="Montserrat" pitchFamily="2" charset="77"/>
                <a:ea typeface="Calibri" panose="020F0502020204030204" pitchFamily="34" charset="0"/>
                <a:cs typeface="Times New Roman" panose="02020603050405020304" pitchFamily="18" charset="0"/>
              </a:rPr>
              <a:t>Toutefois, comme l’échantillon n’est pas nécessairement représentatif de toutes les femmes et personnes </a:t>
            </a:r>
            <a:r>
              <a:rPr lang="fr-CA" sz="1200" dirty="0" err="1">
                <a:effectLst/>
                <a:latin typeface="Montserrat" pitchFamily="2" charset="77"/>
                <a:ea typeface="Calibri" panose="020F0502020204030204" pitchFamily="34" charset="0"/>
                <a:cs typeface="Times New Roman" panose="02020603050405020304" pitchFamily="18" charset="0"/>
              </a:rPr>
              <a:t>bispirituelles</a:t>
            </a:r>
            <a:r>
              <a:rPr lang="fr-CA" sz="1200" dirty="0">
                <a:effectLst/>
                <a:latin typeface="Montserrat" pitchFamily="2" charset="77"/>
                <a:ea typeface="Calibri" panose="020F0502020204030204" pitchFamily="34" charset="0"/>
                <a:cs typeface="Times New Roman" panose="02020603050405020304" pitchFamily="18" charset="0"/>
              </a:rPr>
              <a:t> et de genre divers autochtones et que l’enquête n’était disponible qu’en anglais (excluant ainsi ceux qui pourraient favoriser d’autres langues), ces préférences ne peuvent pas être extrapolées directement à l’ensemble de la population. De plus, bien que l’envoi d’information par courriel puisse être leur préférence, la question ne reflète pas nécessairement l’efficacité du courriel à cette fin. </a:t>
            </a:r>
          </a:p>
        </p:txBody>
      </p:sp>
      <p:pic>
        <p:nvPicPr>
          <p:cNvPr id="10" name="Picture 9" descr="A picture containing object, clock, drawing&#10;&#10;Description automatically generated">
            <a:extLst>
              <a:ext uri="{FF2B5EF4-FFF2-40B4-BE49-F238E27FC236}">
                <a16:creationId xmlns:a16="http://schemas.microsoft.com/office/drawing/2014/main" id="{9B9F46AE-9927-E54F-9475-99333D974082}"/>
              </a:ext>
            </a:extLst>
          </p:cNvPr>
          <p:cNvPicPr>
            <a:picLocks noChangeAspect="1"/>
          </p:cNvPicPr>
          <p:nvPr>
            <p:custDataLst>
              <p:tags r:id="rId6"/>
            </p:custDataLst>
          </p:nvPr>
        </p:nvPicPr>
        <p:blipFill>
          <a:blip r:embed="rId10">
            <a:extLst>
              <a:ext uri="{28A0092B-C50C-407E-A947-70E740481C1C}">
                <a14:useLocalDpi xmlns:a14="http://schemas.microsoft.com/office/drawing/2010/main"/>
              </a:ext>
            </a:extLst>
          </a:blip>
          <a:stretch>
            <a:fillRect/>
          </a:stretch>
        </p:blipFill>
        <p:spPr>
          <a:xfrm>
            <a:off x="10462207" y="6095913"/>
            <a:ext cx="1082514" cy="206193"/>
          </a:xfrm>
          <a:prstGeom prst="rect">
            <a:avLst/>
          </a:prstGeom>
        </p:spPr>
      </p:pic>
      <p:sp>
        <p:nvSpPr>
          <p:cNvPr id="15" name="TextBox 14">
            <a:extLst>
              <a:ext uri="{FF2B5EF4-FFF2-40B4-BE49-F238E27FC236}">
                <a16:creationId xmlns:a16="http://schemas.microsoft.com/office/drawing/2014/main" id="{F24B8B22-C8F4-4ED1-889F-F328053EC449}"/>
              </a:ext>
            </a:extLst>
          </p:cNvPr>
          <p:cNvSpPr txBox="1"/>
          <p:nvPr>
            <p:custDataLst>
              <p:tags r:id="rId7"/>
            </p:custDataLst>
          </p:nvPr>
        </p:nvSpPr>
        <p:spPr>
          <a:xfrm>
            <a:off x="557187" y="6058438"/>
            <a:ext cx="5314878" cy="213360"/>
          </a:xfrm>
          <a:prstGeom prst="rect">
            <a:avLst/>
          </a:prstGeom>
          <a:noFill/>
        </p:spPr>
        <p:txBody>
          <a:bodyPr wrap="square" rtlCol="0">
            <a:spAutoFit/>
          </a:bodyPr>
          <a:lstStyle/>
          <a:p>
            <a:r>
              <a:rPr lang="en-US" sz="800" b="1">
                <a:solidFill>
                  <a:schemeClr val="bg1">
                    <a:lumMod val="75000"/>
                  </a:schemeClr>
                </a:solidFill>
                <a:latin typeface="Montserrat" pitchFamily="2" charset="77"/>
              </a:rPr>
              <a:t>AFAC | ENQUÊTE SUR LA RÉSILIENCE INCLUSIVE 2023</a:t>
            </a:r>
            <a:endParaRPr lang="en-US" sz="800">
              <a:solidFill>
                <a:schemeClr val="bg1">
                  <a:lumMod val="75000"/>
                </a:schemeClr>
              </a:solidFill>
              <a:latin typeface="Montserrat" pitchFamily="2" charset="77"/>
            </a:endParaRPr>
          </a:p>
        </p:txBody>
      </p:sp>
    </p:spTree>
    <p:extLst>
      <p:ext uri="{BB962C8B-B14F-4D97-AF65-F5344CB8AC3E}">
        <p14:creationId xmlns:p14="http://schemas.microsoft.com/office/powerpoint/2010/main" val="7932878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9E442-6003-CC48-AC88-AFC08F8ABC83}"/>
              </a:ext>
            </a:extLst>
          </p:cNvPr>
          <p:cNvPicPr>
            <a:picLocks noChangeAspect="1"/>
          </p:cNvPicPr>
          <p:nvPr>
            <p:custDataLst>
              <p:tags r:id="rId1"/>
            </p:custDataLst>
          </p:nvPr>
        </p:nvPicPr>
        <p:blipFill>
          <a:blip r:embed="rId6"/>
          <a:stretch>
            <a:fillRect/>
          </a:stretch>
        </p:blipFill>
        <p:spPr>
          <a:xfrm>
            <a:off x="793" y="446"/>
            <a:ext cx="12190412" cy="6857106"/>
          </a:xfrm>
          <a:prstGeom prst="rect">
            <a:avLst/>
          </a:prstGeom>
          <a:solidFill>
            <a:srgbClr val="4B3281"/>
          </a:solidFill>
        </p:spPr>
      </p:pic>
      <p:sp>
        <p:nvSpPr>
          <p:cNvPr id="2" name="TextBox 1">
            <a:extLst>
              <a:ext uri="{FF2B5EF4-FFF2-40B4-BE49-F238E27FC236}">
                <a16:creationId xmlns:a16="http://schemas.microsoft.com/office/drawing/2014/main" id="{5FB7D2E2-2194-D94B-A6FA-2E7326D4C69E}"/>
              </a:ext>
            </a:extLst>
          </p:cNvPr>
          <p:cNvSpPr txBox="1"/>
          <p:nvPr>
            <p:custDataLst>
              <p:tags r:id="rId2"/>
            </p:custDataLst>
          </p:nvPr>
        </p:nvSpPr>
        <p:spPr>
          <a:xfrm>
            <a:off x="1176693" y="2613391"/>
            <a:ext cx="9838611" cy="1615440"/>
          </a:xfrm>
          <a:prstGeom prst="rect">
            <a:avLst/>
          </a:prstGeom>
          <a:noFill/>
        </p:spPr>
        <p:txBody>
          <a:bodyPr wrap="square" rtlCol="0">
            <a:spAutoFit/>
          </a:bodyPr>
          <a:lstStyle/>
          <a:p>
            <a:pPr algn="ctr"/>
            <a:r>
              <a:rPr lang="en-US" sz="5000" b="1">
                <a:solidFill>
                  <a:schemeClr val="bg1"/>
                </a:solidFill>
                <a:latin typeface="Montserrat" pitchFamily="2" charset="77"/>
              </a:rPr>
              <a:t>PERCEPTIONS DES CATASTROPHES</a:t>
            </a:r>
          </a:p>
        </p:txBody>
      </p:sp>
      <p:pic>
        <p:nvPicPr>
          <p:cNvPr id="6" name="Picture 5" descr="A picture containing drawing&#10;&#10;Description automatically generated">
            <a:extLst>
              <a:ext uri="{FF2B5EF4-FFF2-40B4-BE49-F238E27FC236}">
                <a16:creationId xmlns:a16="http://schemas.microsoft.com/office/drawing/2014/main" id="{43103F2C-7990-3547-A855-67D66D1E8E7D}"/>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10462345" y="6095939"/>
            <a:ext cx="1082376" cy="206167"/>
          </a:xfrm>
          <a:prstGeom prst="rect">
            <a:avLst/>
          </a:prstGeom>
        </p:spPr>
      </p:pic>
      <p:sp>
        <p:nvSpPr>
          <p:cNvPr id="7" name="Slide Number Placeholder 6">
            <a:extLst>
              <a:ext uri="{FF2B5EF4-FFF2-40B4-BE49-F238E27FC236}">
                <a16:creationId xmlns:a16="http://schemas.microsoft.com/office/drawing/2014/main" id="{36A9001A-5F84-DF4F-A61A-665FB8625D92}"/>
              </a:ext>
            </a:extLst>
          </p:cNvPr>
          <p:cNvSpPr>
            <a:spLocks noGrp="1"/>
          </p:cNvSpPr>
          <p:nvPr>
            <p:ph type="sldNum" sz="quarter" idx="12"/>
            <p:custDataLst>
              <p:tags r:id="rId4"/>
            </p:custDataLst>
          </p:nvPr>
        </p:nvSpPr>
        <p:spPr>
          <a:xfrm>
            <a:off x="7417755" y="5991435"/>
            <a:ext cx="2742843" cy="365077"/>
          </a:xfrm>
        </p:spPr>
        <p:txBody>
          <a:bodyPr/>
          <a:lstStyle/>
          <a:p>
            <a:fld id="{752303FB-50EA-0243-9F54-FFF0D673E8DC}" type="slidenum">
              <a:rPr lang="en-US" sz="1100">
                <a:solidFill>
                  <a:schemeClr val="bg1">
                    <a:lumMod val="85000"/>
                  </a:schemeClr>
                </a:solidFill>
                <a:latin typeface="Montserrat" pitchFamily="2" charset="77"/>
              </a:rPr>
              <a:t>9</a:t>
            </a:fld>
            <a:r>
              <a:rPr lang="en-US">
                <a:latin typeface="Montserrat" pitchFamily="2" charset="77"/>
              </a:rPr>
              <a:t>      </a:t>
            </a:r>
            <a:r>
              <a:rPr lang="en-US" sz="1400">
                <a:solidFill>
                  <a:schemeClr val="bg1">
                    <a:lumMod val="85000"/>
                  </a:schemeClr>
                </a:solidFill>
                <a:latin typeface="Montserrat" pitchFamily="2" charset="77"/>
              </a:rPr>
              <a:t>|</a:t>
            </a:r>
            <a:endParaRPr lang="en-US">
              <a:solidFill>
                <a:schemeClr val="bg1">
                  <a:lumMod val="85000"/>
                </a:schemeClr>
              </a:solidFill>
              <a:latin typeface="Montserrat" pitchFamily="2" charset="77"/>
            </a:endParaRPr>
          </a:p>
        </p:txBody>
      </p:sp>
    </p:spTree>
    <p:extLst>
      <p:ext uri="{BB962C8B-B14F-4D97-AF65-F5344CB8AC3E}">
        <p14:creationId xmlns:p14="http://schemas.microsoft.com/office/powerpoint/2010/main" val="6026260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1.14"/>
  <p:tag name="AS_TITLE" val="Aspose.Slides for .NET 4.0 Client Profile"/>
  <p:tag name="AS_VERSION" val="20.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9"/>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09.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0"/>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12"/>
</p:tagLst>
</file>

<file path=ppt/tags/tag123.xml><?xml version="1.0" encoding="utf-8"?>
<p:tagLst xmlns:a="http://schemas.openxmlformats.org/drawingml/2006/main" xmlns:r="http://schemas.openxmlformats.org/officeDocument/2006/relationships" xmlns:p="http://schemas.openxmlformats.org/presentationml/2006/main">
  <p:tag name="NUM" val="13"/>
</p:tagLst>
</file>

<file path=ppt/tags/tag124.xml><?xml version="1.0" encoding="utf-8"?>
<p:tagLst xmlns:a="http://schemas.openxmlformats.org/drawingml/2006/main" xmlns:r="http://schemas.openxmlformats.org/officeDocument/2006/relationships" xmlns:p="http://schemas.openxmlformats.org/presentationml/2006/main">
  <p:tag name="NUM" val="14"/>
</p:tagLst>
</file>

<file path=ppt/tags/tag125.xml><?xml version="1.0" encoding="utf-8"?>
<p:tagLst xmlns:a="http://schemas.openxmlformats.org/drawingml/2006/main" xmlns:r="http://schemas.openxmlformats.org/officeDocument/2006/relationships" xmlns:p="http://schemas.openxmlformats.org/presentationml/2006/main">
  <p:tag name="NUM" val="15"/>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7"/>
</p:tagLst>
</file>

<file path=ppt/tags/tag133.xml><?xml version="1.0" encoding="utf-8"?>
<p:tagLst xmlns:a="http://schemas.openxmlformats.org/drawingml/2006/main" xmlns:r="http://schemas.openxmlformats.org/officeDocument/2006/relationships" xmlns:p="http://schemas.openxmlformats.org/presentationml/2006/main">
  <p:tag name="NUM" val="8"/>
</p:tagLst>
</file>

<file path=ppt/tags/tag134.xml><?xml version="1.0" encoding="utf-8"?>
<p:tagLst xmlns:a="http://schemas.openxmlformats.org/drawingml/2006/main" xmlns:r="http://schemas.openxmlformats.org/officeDocument/2006/relationships" xmlns:p="http://schemas.openxmlformats.org/presentationml/2006/main">
  <p:tag name="NUM" val="9"/>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7"/>
</p:tagLst>
</file>

<file path=ppt/tags/tag142.xml><?xml version="1.0" encoding="utf-8"?>
<p:tagLst xmlns:a="http://schemas.openxmlformats.org/drawingml/2006/main" xmlns:r="http://schemas.openxmlformats.org/officeDocument/2006/relationships" xmlns:p="http://schemas.openxmlformats.org/presentationml/2006/main">
  <p:tag name="NUM" val="8"/>
</p:tagLst>
</file>

<file path=ppt/tags/tag143.xml><?xml version="1.0" encoding="utf-8"?>
<p:tagLst xmlns:a="http://schemas.openxmlformats.org/drawingml/2006/main" xmlns:r="http://schemas.openxmlformats.org/officeDocument/2006/relationships" xmlns:p="http://schemas.openxmlformats.org/presentationml/2006/main">
  <p:tag name="NUM" val="9"/>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3.xml><?xml version="1.0" encoding="utf-8"?>
<p:tagLst xmlns:a="http://schemas.openxmlformats.org/drawingml/2006/main" xmlns:r="http://schemas.openxmlformats.org/officeDocument/2006/relationships" xmlns:p="http://schemas.openxmlformats.org/presentationml/2006/main">
  <p:tag name="NUM" val="10"/>
</p:tagLst>
</file>

<file path=ppt/tags/tag154.xml><?xml version="1.0" encoding="utf-8"?>
<p:tagLst xmlns:a="http://schemas.openxmlformats.org/drawingml/2006/main" xmlns:r="http://schemas.openxmlformats.org/officeDocument/2006/relationships" xmlns:p="http://schemas.openxmlformats.org/presentationml/2006/main">
  <p:tag name="NUM" val="11"/>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7"/>
</p:tagLst>
</file>

<file path=ppt/tags/tag166.xml><?xml version="1.0" encoding="utf-8"?>
<p:tagLst xmlns:a="http://schemas.openxmlformats.org/drawingml/2006/main" xmlns:r="http://schemas.openxmlformats.org/officeDocument/2006/relationships" xmlns:p="http://schemas.openxmlformats.org/presentationml/2006/main">
  <p:tag name="NUM" val="8"/>
</p:tagLst>
</file>

<file path=ppt/tags/tag167.xml><?xml version="1.0" encoding="utf-8"?>
<p:tagLst xmlns:a="http://schemas.openxmlformats.org/drawingml/2006/main" xmlns:r="http://schemas.openxmlformats.org/officeDocument/2006/relationships" xmlns:p="http://schemas.openxmlformats.org/presentationml/2006/main">
  <p:tag name="NUM" val="9"/>
</p:tagLst>
</file>

<file path=ppt/tags/tag168.xml><?xml version="1.0" encoding="utf-8"?>
<p:tagLst xmlns:a="http://schemas.openxmlformats.org/drawingml/2006/main" xmlns:r="http://schemas.openxmlformats.org/officeDocument/2006/relationships" xmlns:p="http://schemas.openxmlformats.org/presentationml/2006/main">
  <p:tag name="NUM" val="10"/>
</p:tagLst>
</file>

<file path=ppt/tags/tag169.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70.xml><?xml version="1.0" encoding="utf-8"?>
<p:tagLst xmlns:a="http://schemas.openxmlformats.org/drawingml/2006/main" xmlns:r="http://schemas.openxmlformats.org/officeDocument/2006/relationships" xmlns:p="http://schemas.openxmlformats.org/presentationml/2006/main">
  <p:tag name="NUM" val="12"/>
</p:tagLst>
</file>

<file path=ppt/tags/tag171.xml><?xml version="1.0" encoding="utf-8"?>
<p:tagLst xmlns:a="http://schemas.openxmlformats.org/drawingml/2006/main" xmlns:r="http://schemas.openxmlformats.org/officeDocument/2006/relationships" xmlns:p="http://schemas.openxmlformats.org/presentationml/2006/main">
  <p:tag name="NUM" val="13"/>
</p:tagLst>
</file>

<file path=ppt/tags/tag172.xml><?xml version="1.0" encoding="utf-8"?>
<p:tagLst xmlns:a="http://schemas.openxmlformats.org/drawingml/2006/main" xmlns:r="http://schemas.openxmlformats.org/officeDocument/2006/relationships" xmlns:p="http://schemas.openxmlformats.org/presentationml/2006/main">
  <p:tag name="NUM" val="14"/>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6"/>
</p:tagLst>
</file>

<file path=ppt/tags/tag179.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80.xml><?xml version="1.0" encoding="utf-8"?>
<p:tagLst xmlns:a="http://schemas.openxmlformats.org/drawingml/2006/main" xmlns:r="http://schemas.openxmlformats.org/officeDocument/2006/relationships" xmlns:p="http://schemas.openxmlformats.org/presentationml/2006/main">
  <p:tag name="NUM" val="8"/>
</p:tagLst>
</file>

<file path=ppt/tags/tag181.xml><?xml version="1.0" encoding="utf-8"?>
<p:tagLst xmlns:a="http://schemas.openxmlformats.org/drawingml/2006/main" xmlns:r="http://schemas.openxmlformats.org/officeDocument/2006/relationships" xmlns:p="http://schemas.openxmlformats.org/presentationml/2006/main">
  <p:tag name="NUM" val="9"/>
</p:tagLst>
</file>

<file path=ppt/tags/tag182.xml><?xml version="1.0" encoding="utf-8"?>
<p:tagLst xmlns:a="http://schemas.openxmlformats.org/drawingml/2006/main" xmlns:r="http://schemas.openxmlformats.org/officeDocument/2006/relationships" xmlns:p="http://schemas.openxmlformats.org/presentationml/2006/main">
  <p:tag name="NUM" val="10"/>
</p:tagLst>
</file>

<file path=ppt/tags/tag183.xml><?xml version="1.0" encoding="utf-8"?>
<p:tagLst xmlns:a="http://schemas.openxmlformats.org/drawingml/2006/main" xmlns:r="http://schemas.openxmlformats.org/officeDocument/2006/relationships" xmlns:p="http://schemas.openxmlformats.org/presentationml/2006/main">
  <p:tag name="NUM" val="11"/>
</p:tagLst>
</file>

<file path=ppt/tags/tag184.xml><?xml version="1.0" encoding="utf-8"?>
<p:tagLst xmlns:a="http://schemas.openxmlformats.org/drawingml/2006/main" xmlns:r="http://schemas.openxmlformats.org/officeDocument/2006/relationships" xmlns:p="http://schemas.openxmlformats.org/presentationml/2006/main">
  <p:tag name="NUM" val="12"/>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8"/>
</p:tagLst>
</file>

<file path=ppt/tags/tag193.xml><?xml version="1.0" encoding="utf-8"?>
<p:tagLst xmlns:a="http://schemas.openxmlformats.org/drawingml/2006/main" xmlns:r="http://schemas.openxmlformats.org/officeDocument/2006/relationships" xmlns:p="http://schemas.openxmlformats.org/presentationml/2006/main">
  <p:tag name="NUM" val="9"/>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5"/>
</p:tagLst>
</file>

<file path=ppt/tags/tag19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1"/>
</p:tagLst>
</file>

<file path=ppt/tags/tag200.xml><?xml version="1.0" encoding="utf-8"?>
<p:tagLst xmlns:a="http://schemas.openxmlformats.org/drawingml/2006/main" xmlns:r="http://schemas.openxmlformats.org/officeDocument/2006/relationships" xmlns:p="http://schemas.openxmlformats.org/presentationml/2006/main">
  <p:tag name="NUM" val="7"/>
</p:tagLst>
</file>

<file path=ppt/tags/tag201.xml><?xml version="1.0" encoding="utf-8"?>
<p:tagLst xmlns:a="http://schemas.openxmlformats.org/drawingml/2006/main" xmlns:r="http://schemas.openxmlformats.org/officeDocument/2006/relationships" xmlns:p="http://schemas.openxmlformats.org/presentationml/2006/main">
  <p:tag name="NUM" val="8"/>
</p:tagLst>
</file>

<file path=ppt/tags/tag202.xml><?xml version="1.0" encoding="utf-8"?>
<p:tagLst xmlns:a="http://schemas.openxmlformats.org/drawingml/2006/main" xmlns:r="http://schemas.openxmlformats.org/officeDocument/2006/relationships" xmlns:p="http://schemas.openxmlformats.org/presentationml/2006/main">
  <p:tag name="NUM" val="9"/>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12"/>
</p:tagLst>
</file>

<file path=ppt/tags/tag210.xml><?xml version="1.0" encoding="utf-8"?>
<p:tagLst xmlns:a="http://schemas.openxmlformats.org/drawingml/2006/main" xmlns:r="http://schemas.openxmlformats.org/officeDocument/2006/relationships" xmlns:p="http://schemas.openxmlformats.org/presentationml/2006/main">
  <p:tag name="NUM" val="8"/>
</p:tagLst>
</file>

<file path=ppt/tags/tag211.xml><?xml version="1.0" encoding="utf-8"?>
<p:tagLst xmlns:a="http://schemas.openxmlformats.org/drawingml/2006/main" xmlns:r="http://schemas.openxmlformats.org/officeDocument/2006/relationships" xmlns:p="http://schemas.openxmlformats.org/presentationml/2006/main">
  <p:tag name="NUM" val="9"/>
</p:tagLst>
</file>

<file path=ppt/tags/tag212.xml><?xml version="1.0" encoding="utf-8"?>
<p:tagLst xmlns:a="http://schemas.openxmlformats.org/drawingml/2006/main" xmlns:r="http://schemas.openxmlformats.org/officeDocument/2006/relationships" xmlns:p="http://schemas.openxmlformats.org/presentationml/2006/main">
  <p:tag name="NUM" val="10"/>
</p:tagLst>
</file>

<file path=ppt/tags/tag213.xml><?xml version="1.0" encoding="utf-8"?>
<p:tagLst xmlns:a="http://schemas.openxmlformats.org/drawingml/2006/main" xmlns:r="http://schemas.openxmlformats.org/officeDocument/2006/relationships" xmlns:p="http://schemas.openxmlformats.org/presentationml/2006/main">
  <p:tag name="NUM" val="11"/>
</p:tagLst>
</file>

<file path=ppt/tags/tag214.xml><?xml version="1.0" encoding="utf-8"?>
<p:tagLst xmlns:a="http://schemas.openxmlformats.org/drawingml/2006/main" xmlns:r="http://schemas.openxmlformats.org/officeDocument/2006/relationships" xmlns:p="http://schemas.openxmlformats.org/presentationml/2006/main">
  <p:tag name="NUM" val="12"/>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3"/>
</p:tagLst>
</file>

<file path=ppt/tags/tag220.xml><?xml version="1.0" encoding="utf-8"?>
<p:tagLst xmlns:a="http://schemas.openxmlformats.org/drawingml/2006/main" xmlns:r="http://schemas.openxmlformats.org/officeDocument/2006/relationships" xmlns:p="http://schemas.openxmlformats.org/presentationml/2006/main">
  <p:tag name="NUM" val="6"/>
</p:tagLst>
</file>

<file path=ppt/tags/tag221.xml><?xml version="1.0" encoding="utf-8"?>
<p:tagLst xmlns:a="http://schemas.openxmlformats.org/drawingml/2006/main" xmlns:r="http://schemas.openxmlformats.org/officeDocument/2006/relationships" xmlns:p="http://schemas.openxmlformats.org/presentationml/2006/main">
  <p:tag name="NUM" val="7"/>
</p:tagLst>
</file>

<file path=ppt/tags/tag222.xml><?xml version="1.0" encoding="utf-8"?>
<p:tagLst xmlns:a="http://schemas.openxmlformats.org/drawingml/2006/main" xmlns:r="http://schemas.openxmlformats.org/officeDocument/2006/relationships" xmlns:p="http://schemas.openxmlformats.org/presentationml/2006/main">
  <p:tag name="NUM" val="8"/>
</p:tagLst>
</file>

<file path=ppt/tags/tag223.xml><?xml version="1.0" encoding="utf-8"?>
<p:tagLst xmlns:a="http://schemas.openxmlformats.org/drawingml/2006/main" xmlns:r="http://schemas.openxmlformats.org/officeDocument/2006/relationships" xmlns:p="http://schemas.openxmlformats.org/presentationml/2006/main">
  <p:tag name="NUM" val="9"/>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5"/>
</p:tagLst>
</file>

<file path=ppt/tags/tag229.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14"/>
</p:tagLst>
</file>

<file path=ppt/tags/tag230.xml><?xml version="1.0" encoding="utf-8"?>
<p:tagLst xmlns:a="http://schemas.openxmlformats.org/drawingml/2006/main" xmlns:r="http://schemas.openxmlformats.org/officeDocument/2006/relationships" xmlns:p="http://schemas.openxmlformats.org/presentationml/2006/main">
  <p:tag name="NUM" val="7"/>
</p:tagLst>
</file>

<file path=ppt/tags/tag231.xml><?xml version="1.0" encoding="utf-8"?>
<p:tagLst xmlns:a="http://schemas.openxmlformats.org/drawingml/2006/main" xmlns:r="http://schemas.openxmlformats.org/officeDocument/2006/relationships" xmlns:p="http://schemas.openxmlformats.org/presentationml/2006/main">
  <p:tag name="NUM" val="8"/>
</p:tagLst>
</file>

<file path=ppt/tags/tag232.xml><?xml version="1.0" encoding="utf-8"?>
<p:tagLst xmlns:a="http://schemas.openxmlformats.org/drawingml/2006/main" xmlns:r="http://schemas.openxmlformats.org/officeDocument/2006/relationships" xmlns:p="http://schemas.openxmlformats.org/presentationml/2006/main">
  <p:tag name="NUM" val="9"/>
</p:tagLst>
</file>

<file path=ppt/tags/tag233.xml><?xml version="1.0" encoding="utf-8"?>
<p:tagLst xmlns:a="http://schemas.openxmlformats.org/drawingml/2006/main" xmlns:r="http://schemas.openxmlformats.org/officeDocument/2006/relationships" xmlns:p="http://schemas.openxmlformats.org/presentationml/2006/main">
  <p:tag name="NUM" val="10"/>
</p:tagLst>
</file>

<file path=ppt/tags/tag234.xml><?xml version="1.0" encoding="utf-8"?>
<p:tagLst xmlns:a="http://schemas.openxmlformats.org/drawingml/2006/main" xmlns:r="http://schemas.openxmlformats.org/officeDocument/2006/relationships" xmlns:p="http://schemas.openxmlformats.org/presentationml/2006/main">
  <p:tag name="NUM" val="11"/>
</p:tagLst>
</file>

<file path=ppt/tags/tag235.xml><?xml version="1.0" encoding="utf-8"?>
<p:tagLst xmlns:a="http://schemas.openxmlformats.org/drawingml/2006/main" xmlns:r="http://schemas.openxmlformats.org/officeDocument/2006/relationships" xmlns:p="http://schemas.openxmlformats.org/presentationml/2006/main">
  <p:tag name="NUM" val="12"/>
</p:tagLst>
</file>

<file path=ppt/tags/tag236.xml><?xml version="1.0" encoding="utf-8"?>
<p:tagLst xmlns:a="http://schemas.openxmlformats.org/drawingml/2006/main" xmlns:r="http://schemas.openxmlformats.org/officeDocument/2006/relationships" xmlns:p="http://schemas.openxmlformats.org/presentationml/2006/main">
  <p:tag name="NUM" val="13"/>
</p:tagLst>
</file>

<file path=ppt/tags/tag237.xml><?xml version="1.0" encoding="utf-8"?>
<p:tagLst xmlns:a="http://schemas.openxmlformats.org/drawingml/2006/main" xmlns:r="http://schemas.openxmlformats.org/officeDocument/2006/relationships" xmlns:p="http://schemas.openxmlformats.org/presentationml/2006/main">
  <p:tag name="NUM" val="14"/>
</p:tagLst>
</file>

<file path=ppt/tags/tag238.xml><?xml version="1.0" encoding="utf-8"?>
<p:tagLst xmlns:a="http://schemas.openxmlformats.org/drawingml/2006/main" xmlns:r="http://schemas.openxmlformats.org/officeDocument/2006/relationships" xmlns:p="http://schemas.openxmlformats.org/presentationml/2006/main">
  <p:tag name="NUM" val="15"/>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5"/>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6"/>
</p:tagLst>
</file>

<file path=ppt/tags/tag245.xml><?xml version="1.0" encoding="utf-8"?>
<p:tagLst xmlns:a="http://schemas.openxmlformats.org/drawingml/2006/main" xmlns:r="http://schemas.openxmlformats.org/officeDocument/2006/relationships" xmlns:p="http://schemas.openxmlformats.org/presentationml/2006/main">
  <p:tag name="NUM" val="7"/>
</p:tagLst>
</file>

<file path=ppt/tags/tag246.xml><?xml version="1.0" encoding="utf-8"?>
<p:tagLst xmlns:a="http://schemas.openxmlformats.org/drawingml/2006/main" xmlns:r="http://schemas.openxmlformats.org/officeDocument/2006/relationships" xmlns:p="http://schemas.openxmlformats.org/presentationml/2006/main">
  <p:tag name="NUM" val="8"/>
</p:tagLst>
</file>

<file path=ppt/tags/tag247.xml><?xml version="1.0" encoding="utf-8"?>
<p:tagLst xmlns:a="http://schemas.openxmlformats.org/drawingml/2006/main" xmlns:r="http://schemas.openxmlformats.org/officeDocument/2006/relationships" xmlns:p="http://schemas.openxmlformats.org/presentationml/2006/main">
  <p:tag name="NUM" val="9"/>
</p:tagLst>
</file>

<file path=ppt/tags/tag248.xml><?xml version="1.0" encoding="utf-8"?>
<p:tagLst xmlns:a="http://schemas.openxmlformats.org/drawingml/2006/main" xmlns:r="http://schemas.openxmlformats.org/officeDocument/2006/relationships" xmlns:p="http://schemas.openxmlformats.org/presentationml/2006/main">
  <p:tag name="NUM" val="10"/>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5"/>
</p:tagLst>
</file>

<file path=ppt/tags/tag254.xml><?xml version="1.0" encoding="utf-8"?>
<p:tagLst xmlns:a="http://schemas.openxmlformats.org/drawingml/2006/main" xmlns:r="http://schemas.openxmlformats.org/officeDocument/2006/relationships" xmlns:p="http://schemas.openxmlformats.org/presentationml/2006/main">
  <p:tag name="NUM" val="6"/>
</p:tagLst>
</file>

<file path=ppt/tags/tag255.xml><?xml version="1.0" encoding="utf-8"?>
<p:tagLst xmlns:a="http://schemas.openxmlformats.org/drawingml/2006/main" xmlns:r="http://schemas.openxmlformats.org/officeDocument/2006/relationships" xmlns:p="http://schemas.openxmlformats.org/presentationml/2006/main">
  <p:tag name="NUM" val="7"/>
</p:tagLst>
</file>

<file path=ppt/tags/tag256.xml><?xml version="1.0" encoding="utf-8"?>
<p:tagLst xmlns:a="http://schemas.openxmlformats.org/drawingml/2006/main" xmlns:r="http://schemas.openxmlformats.org/officeDocument/2006/relationships" xmlns:p="http://schemas.openxmlformats.org/presentationml/2006/main">
  <p:tag name="NUM" val="8"/>
</p:tagLst>
</file>

<file path=ppt/tags/tag257.xml><?xml version="1.0" encoding="utf-8"?>
<p:tagLst xmlns:a="http://schemas.openxmlformats.org/drawingml/2006/main" xmlns:r="http://schemas.openxmlformats.org/officeDocument/2006/relationships" xmlns:p="http://schemas.openxmlformats.org/presentationml/2006/main">
  <p:tag name="NUM" val="9"/>
</p:tagLst>
</file>

<file path=ppt/tags/tag258.xml><?xml version="1.0" encoding="utf-8"?>
<p:tagLst xmlns:a="http://schemas.openxmlformats.org/drawingml/2006/main" xmlns:r="http://schemas.openxmlformats.org/officeDocument/2006/relationships" xmlns:p="http://schemas.openxmlformats.org/presentationml/2006/main">
  <p:tag name="NUM" val="10"/>
</p:tagLst>
</file>

<file path=ppt/tags/tag259.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5"/>
</p:tagLst>
</file>

<file path=ppt/tags/tag265.xml><?xml version="1.0" encoding="utf-8"?>
<p:tagLst xmlns:a="http://schemas.openxmlformats.org/drawingml/2006/main" xmlns:r="http://schemas.openxmlformats.org/officeDocument/2006/relationships" xmlns:p="http://schemas.openxmlformats.org/presentationml/2006/main">
  <p:tag name="NUM" val="6"/>
</p:tagLst>
</file>

<file path=ppt/tags/tag266.xml><?xml version="1.0" encoding="utf-8"?>
<p:tagLst xmlns:a="http://schemas.openxmlformats.org/drawingml/2006/main" xmlns:r="http://schemas.openxmlformats.org/officeDocument/2006/relationships" xmlns:p="http://schemas.openxmlformats.org/presentationml/2006/main">
  <p:tag name="NUM" val="7"/>
</p:tagLst>
</file>

<file path=ppt/tags/tag267.xml><?xml version="1.0" encoding="utf-8"?>
<p:tagLst xmlns:a="http://schemas.openxmlformats.org/drawingml/2006/main" xmlns:r="http://schemas.openxmlformats.org/officeDocument/2006/relationships" xmlns:p="http://schemas.openxmlformats.org/presentationml/2006/main">
  <p:tag name="NUM" val="8"/>
</p:tagLst>
</file>

<file path=ppt/tags/tag268.xml><?xml version="1.0" encoding="utf-8"?>
<p:tagLst xmlns:a="http://schemas.openxmlformats.org/drawingml/2006/main" xmlns:r="http://schemas.openxmlformats.org/officeDocument/2006/relationships" xmlns:p="http://schemas.openxmlformats.org/presentationml/2006/main">
  <p:tag name="NUM" val="9"/>
</p:tagLst>
</file>

<file path=ppt/tags/tag269.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11"/>
</p:tagLst>
</file>

<file path=ppt/tags/tag271.xml><?xml version="1.0" encoding="utf-8"?>
<p:tagLst xmlns:a="http://schemas.openxmlformats.org/drawingml/2006/main" xmlns:r="http://schemas.openxmlformats.org/officeDocument/2006/relationships" xmlns:p="http://schemas.openxmlformats.org/presentationml/2006/main">
  <p:tag name="NUM" val="12"/>
</p:tagLst>
</file>

<file path=ppt/tags/tag272.xml><?xml version="1.0" encoding="utf-8"?>
<p:tagLst xmlns:a="http://schemas.openxmlformats.org/drawingml/2006/main" xmlns:r="http://schemas.openxmlformats.org/officeDocument/2006/relationships" xmlns:p="http://schemas.openxmlformats.org/presentationml/2006/main">
  <p:tag name="NUM" val="13"/>
</p:tagLst>
</file>

<file path=ppt/tags/tag273.xml><?xml version="1.0" encoding="utf-8"?>
<p:tagLst xmlns:a="http://schemas.openxmlformats.org/drawingml/2006/main" xmlns:r="http://schemas.openxmlformats.org/officeDocument/2006/relationships" xmlns:p="http://schemas.openxmlformats.org/presentationml/2006/main">
  <p:tag name="NUM" val="14"/>
</p:tagLst>
</file>

<file path=ppt/tags/tag274.xml><?xml version="1.0" encoding="utf-8"?>
<p:tagLst xmlns:a="http://schemas.openxmlformats.org/drawingml/2006/main" xmlns:r="http://schemas.openxmlformats.org/officeDocument/2006/relationships" xmlns:p="http://schemas.openxmlformats.org/presentationml/2006/main">
  <p:tag name="NUM" val="15"/>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2"/>
</p:tagLst>
</file>

<file path=ppt/tags/tag277.xml><?xml version="1.0" encoding="utf-8"?>
<p:tagLst xmlns:a="http://schemas.openxmlformats.org/drawingml/2006/main" xmlns:r="http://schemas.openxmlformats.org/officeDocument/2006/relationships" xmlns:p="http://schemas.openxmlformats.org/presentationml/2006/main">
  <p:tag name="NUM" val="3"/>
</p:tagLst>
</file>

<file path=ppt/tags/tag278.xml><?xml version="1.0" encoding="utf-8"?>
<p:tagLst xmlns:a="http://schemas.openxmlformats.org/drawingml/2006/main" xmlns:r="http://schemas.openxmlformats.org/officeDocument/2006/relationships" xmlns:p="http://schemas.openxmlformats.org/presentationml/2006/main">
  <p:tag name="NUM" val="4"/>
</p:tagLst>
</file>

<file path=ppt/tags/tag279.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6"/>
</p:tagLst>
</file>

<file path=ppt/tags/tag281.xml><?xml version="1.0" encoding="utf-8"?>
<p:tagLst xmlns:a="http://schemas.openxmlformats.org/drawingml/2006/main" xmlns:r="http://schemas.openxmlformats.org/officeDocument/2006/relationships" xmlns:p="http://schemas.openxmlformats.org/presentationml/2006/main">
  <p:tag name="NUM" val="7"/>
</p:tagLst>
</file>

<file path=ppt/tags/tag282.xml><?xml version="1.0" encoding="utf-8"?>
<p:tagLst xmlns:a="http://schemas.openxmlformats.org/drawingml/2006/main" xmlns:r="http://schemas.openxmlformats.org/officeDocument/2006/relationships" xmlns:p="http://schemas.openxmlformats.org/presentationml/2006/main">
  <p:tag name="NUM" val="8"/>
</p:tagLst>
</file>

<file path=ppt/tags/tag283.xml><?xml version="1.0" encoding="utf-8"?>
<p:tagLst xmlns:a="http://schemas.openxmlformats.org/drawingml/2006/main" xmlns:r="http://schemas.openxmlformats.org/officeDocument/2006/relationships" xmlns:p="http://schemas.openxmlformats.org/presentationml/2006/main">
  <p:tag name="NUM" val="9"/>
</p:tagLst>
</file>

<file path=ppt/tags/tag284.xml><?xml version="1.0" encoding="utf-8"?>
<p:tagLst xmlns:a="http://schemas.openxmlformats.org/drawingml/2006/main" xmlns:r="http://schemas.openxmlformats.org/officeDocument/2006/relationships" xmlns:p="http://schemas.openxmlformats.org/presentationml/2006/main">
  <p:tag name="NUM" val="1"/>
</p:tagLst>
</file>

<file path=ppt/tags/tag285.xml><?xml version="1.0" encoding="utf-8"?>
<p:tagLst xmlns:a="http://schemas.openxmlformats.org/drawingml/2006/main" xmlns:r="http://schemas.openxmlformats.org/officeDocument/2006/relationships" xmlns:p="http://schemas.openxmlformats.org/presentationml/2006/main">
  <p:tag name="NUM" val="2"/>
</p:tagLst>
</file>

<file path=ppt/tags/tag286.xml><?xml version="1.0" encoding="utf-8"?>
<p:tagLst xmlns:a="http://schemas.openxmlformats.org/drawingml/2006/main" xmlns:r="http://schemas.openxmlformats.org/officeDocument/2006/relationships" xmlns:p="http://schemas.openxmlformats.org/presentationml/2006/main">
  <p:tag name="NUM" val="3"/>
</p:tagLst>
</file>

<file path=ppt/tags/tag287.xml><?xml version="1.0" encoding="utf-8"?>
<p:tagLst xmlns:a="http://schemas.openxmlformats.org/drawingml/2006/main" xmlns:r="http://schemas.openxmlformats.org/officeDocument/2006/relationships" xmlns:p="http://schemas.openxmlformats.org/presentationml/2006/main">
  <p:tag name="NUM" val="4"/>
</p:tagLst>
</file>

<file path=ppt/tags/tag288.xml><?xml version="1.0" encoding="utf-8"?>
<p:tagLst xmlns:a="http://schemas.openxmlformats.org/drawingml/2006/main" xmlns:r="http://schemas.openxmlformats.org/officeDocument/2006/relationships" xmlns:p="http://schemas.openxmlformats.org/presentationml/2006/main">
  <p:tag name="NUM" val="1"/>
</p:tagLst>
</file>

<file path=ppt/tags/tag289.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3"/>
</p:tagLst>
</file>

<file path=ppt/tags/tag291.xml><?xml version="1.0" encoding="utf-8"?>
<p:tagLst xmlns:a="http://schemas.openxmlformats.org/drawingml/2006/main" xmlns:r="http://schemas.openxmlformats.org/officeDocument/2006/relationships" xmlns:p="http://schemas.openxmlformats.org/presentationml/2006/main">
  <p:tag name="NUM" val="4"/>
</p:tagLst>
</file>

<file path=ppt/tags/tag292.xml><?xml version="1.0" encoding="utf-8"?>
<p:tagLst xmlns:a="http://schemas.openxmlformats.org/drawingml/2006/main" xmlns:r="http://schemas.openxmlformats.org/officeDocument/2006/relationships" xmlns:p="http://schemas.openxmlformats.org/presentationml/2006/main">
  <p:tag name="NUM" val="5"/>
</p:tagLst>
</file>

<file path=ppt/tags/tag293.xml><?xml version="1.0" encoding="utf-8"?>
<p:tagLst xmlns:a="http://schemas.openxmlformats.org/drawingml/2006/main" xmlns:r="http://schemas.openxmlformats.org/officeDocument/2006/relationships" xmlns:p="http://schemas.openxmlformats.org/presentationml/2006/main">
  <p:tag name="NUM" val="6"/>
</p:tagLst>
</file>

<file path=ppt/tags/tag294.xml><?xml version="1.0" encoding="utf-8"?>
<p:tagLst xmlns:a="http://schemas.openxmlformats.org/drawingml/2006/main" xmlns:r="http://schemas.openxmlformats.org/officeDocument/2006/relationships" xmlns:p="http://schemas.openxmlformats.org/presentationml/2006/main">
  <p:tag name="NUM" val="7"/>
</p:tagLst>
</file>

<file path=ppt/tags/tag295.xml><?xml version="1.0" encoding="utf-8"?>
<p:tagLst xmlns:a="http://schemas.openxmlformats.org/drawingml/2006/main" xmlns:r="http://schemas.openxmlformats.org/officeDocument/2006/relationships" xmlns:p="http://schemas.openxmlformats.org/presentationml/2006/main">
  <p:tag name="NUM" val="8"/>
</p:tagLst>
</file>

<file path=ppt/tags/tag296.xml><?xml version="1.0" encoding="utf-8"?>
<p:tagLst xmlns:a="http://schemas.openxmlformats.org/drawingml/2006/main" xmlns:r="http://schemas.openxmlformats.org/officeDocument/2006/relationships" xmlns:p="http://schemas.openxmlformats.org/presentationml/2006/main">
  <p:tag name="NUM" val="9"/>
</p:tagLst>
</file>

<file path=ppt/tags/tag297.xml><?xml version="1.0" encoding="utf-8"?>
<p:tagLst xmlns:a="http://schemas.openxmlformats.org/drawingml/2006/main" xmlns:r="http://schemas.openxmlformats.org/officeDocument/2006/relationships" xmlns:p="http://schemas.openxmlformats.org/presentationml/2006/main">
  <p:tag name="NUM" val="10"/>
</p:tagLst>
</file>

<file path=ppt/tags/tag298.xml><?xml version="1.0" encoding="utf-8"?>
<p:tagLst xmlns:a="http://schemas.openxmlformats.org/drawingml/2006/main" xmlns:r="http://schemas.openxmlformats.org/officeDocument/2006/relationships" xmlns:p="http://schemas.openxmlformats.org/presentationml/2006/main">
  <p:tag name="NUM" val="11"/>
</p:tagLst>
</file>

<file path=ppt/tags/tag29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00.xml><?xml version="1.0" encoding="utf-8"?>
<p:tagLst xmlns:a="http://schemas.openxmlformats.org/drawingml/2006/main" xmlns:r="http://schemas.openxmlformats.org/officeDocument/2006/relationships" xmlns:p="http://schemas.openxmlformats.org/presentationml/2006/main">
  <p:tag name="NUM" val="13"/>
</p:tagLst>
</file>

<file path=ppt/tags/tag301.xml><?xml version="1.0" encoding="utf-8"?>
<p:tagLst xmlns:a="http://schemas.openxmlformats.org/drawingml/2006/main" xmlns:r="http://schemas.openxmlformats.org/officeDocument/2006/relationships" xmlns:p="http://schemas.openxmlformats.org/presentationml/2006/main">
  <p:tag name="NUM" val="14"/>
</p:tagLst>
</file>

<file path=ppt/tags/tag302.xml><?xml version="1.0" encoding="utf-8"?>
<p:tagLst xmlns:a="http://schemas.openxmlformats.org/drawingml/2006/main" xmlns:r="http://schemas.openxmlformats.org/officeDocument/2006/relationships" xmlns:p="http://schemas.openxmlformats.org/presentationml/2006/main">
  <p:tag name="NUM" val="15"/>
</p:tagLst>
</file>

<file path=ppt/tags/tag303.xml><?xml version="1.0" encoding="utf-8"?>
<p:tagLst xmlns:a="http://schemas.openxmlformats.org/drawingml/2006/main" xmlns:r="http://schemas.openxmlformats.org/officeDocument/2006/relationships" xmlns:p="http://schemas.openxmlformats.org/presentationml/2006/main">
  <p:tag name="NUM" val="16"/>
</p:tagLst>
</file>

<file path=ppt/tags/tag304.xml><?xml version="1.0" encoding="utf-8"?>
<p:tagLst xmlns:a="http://schemas.openxmlformats.org/drawingml/2006/main" xmlns:r="http://schemas.openxmlformats.org/officeDocument/2006/relationships" xmlns:p="http://schemas.openxmlformats.org/presentationml/2006/main">
  <p:tag name="NUM" val="17"/>
</p:tagLst>
</file>

<file path=ppt/tags/tag305.xml><?xml version="1.0" encoding="utf-8"?>
<p:tagLst xmlns:a="http://schemas.openxmlformats.org/drawingml/2006/main" xmlns:r="http://schemas.openxmlformats.org/officeDocument/2006/relationships" xmlns:p="http://schemas.openxmlformats.org/presentationml/2006/main">
  <p:tag name="NUM" val="18"/>
</p:tagLst>
</file>

<file path=ppt/tags/tag306.xml><?xml version="1.0" encoding="utf-8"?>
<p:tagLst xmlns:a="http://schemas.openxmlformats.org/drawingml/2006/main" xmlns:r="http://schemas.openxmlformats.org/officeDocument/2006/relationships" xmlns:p="http://schemas.openxmlformats.org/presentationml/2006/main">
  <p:tag name="NUM" val="19"/>
</p:tagLst>
</file>

<file path=ppt/tags/tag307.xml><?xml version="1.0" encoding="utf-8"?>
<p:tagLst xmlns:a="http://schemas.openxmlformats.org/drawingml/2006/main" xmlns:r="http://schemas.openxmlformats.org/officeDocument/2006/relationships" xmlns:p="http://schemas.openxmlformats.org/presentationml/2006/main">
  <p:tag name="NUM" val="20"/>
</p:tagLst>
</file>

<file path=ppt/tags/tag308.xml><?xml version="1.0" encoding="utf-8"?>
<p:tagLst xmlns:a="http://schemas.openxmlformats.org/drawingml/2006/main" xmlns:r="http://schemas.openxmlformats.org/officeDocument/2006/relationships" xmlns:p="http://schemas.openxmlformats.org/presentationml/2006/main">
  <p:tag name="NUM" val="21"/>
</p:tagLst>
</file>

<file path=ppt/tags/tag309.xml><?xml version="1.0" encoding="utf-8"?>
<p:tagLst xmlns:a="http://schemas.openxmlformats.org/drawingml/2006/main" xmlns:r="http://schemas.openxmlformats.org/officeDocument/2006/relationships" xmlns:p="http://schemas.openxmlformats.org/presentationml/2006/main">
  <p:tag name="NUM" val="2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10.xml><?xml version="1.0" encoding="utf-8"?>
<p:tagLst xmlns:a="http://schemas.openxmlformats.org/drawingml/2006/main" xmlns:r="http://schemas.openxmlformats.org/officeDocument/2006/relationships" xmlns:p="http://schemas.openxmlformats.org/presentationml/2006/main">
  <p:tag name="NUM" val="1"/>
</p:tagLst>
</file>

<file path=ppt/tags/tag311.xml><?xml version="1.0" encoding="utf-8"?>
<p:tagLst xmlns:a="http://schemas.openxmlformats.org/drawingml/2006/main" xmlns:r="http://schemas.openxmlformats.org/officeDocument/2006/relationships" xmlns:p="http://schemas.openxmlformats.org/presentationml/2006/main">
  <p:tag name="NUM" val="2"/>
</p:tagLst>
</file>

<file path=ppt/tags/tag312.xml><?xml version="1.0" encoding="utf-8"?>
<p:tagLst xmlns:a="http://schemas.openxmlformats.org/drawingml/2006/main" xmlns:r="http://schemas.openxmlformats.org/officeDocument/2006/relationships" xmlns:p="http://schemas.openxmlformats.org/presentationml/2006/main">
  <p:tag name="NUM" val="3"/>
</p:tagLst>
</file>

<file path=ppt/tags/tag313.xml><?xml version="1.0" encoding="utf-8"?>
<p:tagLst xmlns:a="http://schemas.openxmlformats.org/drawingml/2006/main" xmlns:r="http://schemas.openxmlformats.org/officeDocument/2006/relationships" xmlns:p="http://schemas.openxmlformats.org/presentationml/2006/main">
  <p:tag name="NUM" val="4"/>
</p:tagLst>
</file>

<file path=ppt/tags/tag314.xml><?xml version="1.0" encoding="utf-8"?>
<p:tagLst xmlns:a="http://schemas.openxmlformats.org/drawingml/2006/main" xmlns:r="http://schemas.openxmlformats.org/officeDocument/2006/relationships" xmlns:p="http://schemas.openxmlformats.org/presentationml/2006/main">
  <p:tag name="NUM" val="5"/>
</p:tagLst>
</file>

<file path=ppt/tags/tag315.xml><?xml version="1.0" encoding="utf-8"?>
<p:tagLst xmlns:a="http://schemas.openxmlformats.org/drawingml/2006/main" xmlns:r="http://schemas.openxmlformats.org/officeDocument/2006/relationships" xmlns:p="http://schemas.openxmlformats.org/presentationml/2006/main">
  <p:tag name="NUM" val="6"/>
</p:tagLst>
</file>

<file path=ppt/tags/tag316.xml><?xml version="1.0" encoding="utf-8"?>
<p:tagLst xmlns:a="http://schemas.openxmlformats.org/drawingml/2006/main" xmlns:r="http://schemas.openxmlformats.org/officeDocument/2006/relationships" xmlns:p="http://schemas.openxmlformats.org/presentationml/2006/main">
  <p:tag name="NUM" val="7"/>
</p:tagLst>
</file>

<file path=ppt/tags/tag317.xml><?xml version="1.0" encoding="utf-8"?>
<p:tagLst xmlns:a="http://schemas.openxmlformats.org/drawingml/2006/main" xmlns:r="http://schemas.openxmlformats.org/officeDocument/2006/relationships" xmlns:p="http://schemas.openxmlformats.org/presentationml/2006/main">
  <p:tag name="NUM" val="8"/>
</p:tagLst>
</file>

<file path=ppt/tags/tag318.xml><?xml version="1.0" encoding="utf-8"?>
<p:tagLst xmlns:a="http://schemas.openxmlformats.org/drawingml/2006/main" xmlns:r="http://schemas.openxmlformats.org/officeDocument/2006/relationships" xmlns:p="http://schemas.openxmlformats.org/presentationml/2006/main">
  <p:tag name="NUM" val="9"/>
</p:tagLst>
</file>

<file path=ppt/tags/tag319.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20.xml><?xml version="1.0" encoding="utf-8"?>
<p:tagLst xmlns:a="http://schemas.openxmlformats.org/drawingml/2006/main" xmlns:r="http://schemas.openxmlformats.org/officeDocument/2006/relationships" xmlns:p="http://schemas.openxmlformats.org/presentationml/2006/main">
  <p:tag name="NUM" val="11"/>
</p:tagLst>
</file>

<file path=ppt/tags/tag321.xml><?xml version="1.0" encoding="utf-8"?>
<p:tagLst xmlns:a="http://schemas.openxmlformats.org/drawingml/2006/main" xmlns:r="http://schemas.openxmlformats.org/officeDocument/2006/relationships" xmlns:p="http://schemas.openxmlformats.org/presentationml/2006/main">
  <p:tag name="NUM" val="12"/>
</p:tagLst>
</file>

<file path=ppt/tags/tag322.xml><?xml version="1.0" encoding="utf-8"?>
<p:tagLst xmlns:a="http://schemas.openxmlformats.org/drawingml/2006/main" xmlns:r="http://schemas.openxmlformats.org/officeDocument/2006/relationships" xmlns:p="http://schemas.openxmlformats.org/presentationml/2006/main">
  <p:tag name="NUM" val="13"/>
</p:tagLst>
</file>

<file path=ppt/tags/tag323.xml><?xml version="1.0" encoding="utf-8"?>
<p:tagLst xmlns:a="http://schemas.openxmlformats.org/drawingml/2006/main" xmlns:r="http://schemas.openxmlformats.org/officeDocument/2006/relationships" xmlns:p="http://schemas.openxmlformats.org/presentationml/2006/main">
  <p:tag name="NUM" val="1"/>
</p:tagLst>
</file>

<file path=ppt/tags/tag324.xml><?xml version="1.0" encoding="utf-8"?>
<p:tagLst xmlns:a="http://schemas.openxmlformats.org/drawingml/2006/main" xmlns:r="http://schemas.openxmlformats.org/officeDocument/2006/relationships" xmlns:p="http://schemas.openxmlformats.org/presentationml/2006/main">
  <p:tag name="NUM" val="2"/>
</p:tagLst>
</file>

<file path=ppt/tags/tag325.xml><?xml version="1.0" encoding="utf-8"?>
<p:tagLst xmlns:a="http://schemas.openxmlformats.org/drawingml/2006/main" xmlns:r="http://schemas.openxmlformats.org/officeDocument/2006/relationships" xmlns:p="http://schemas.openxmlformats.org/presentationml/2006/main">
  <p:tag name="NUM" val="3"/>
</p:tagLst>
</file>

<file path=ppt/tags/tag326.xml><?xml version="1.0" encoding="utf-8"?>
<p:tagLst xmlns:a="http://schemas.openxmlformats.org/drawingml/2006/main" xmlns:r="http://schemas.openxmlformats.org/officeDocument/2006/relationships" xmlns:p="http://schemas.openxmlformats.org/presentationml/2006/main">
  <p:tag name="NUM" val="4"/>
</p:tagLst>
</file>

<file path=ppt/tags/tag327.xml><?xml version="1.0" encoding="utf-8"?>
<p:tagLst xmlns:a="http://schemas.openxmlformats.org/drawingml/2006/main" xmlns:r="http://schemas.openxmlformats.org/officeDocument/2006/relationships" xmlns:p="http://schemas.openxmlformats.org/presentationml/2006/main">
  <p:tag name="NUM" val="5"/>
</p:tagLst>
</file>

<file path=ppt/tags/tag328.xml><?xml version="1.0" encoding="utf-8"?>
<p:tagLst xmlns:a="http://schemas.openxmlformats.org/drawingml/2006/main" xmlns:r="http://schemas.openxmlformats.org/officeDocument/2006/relationships" xmlns:p="http://schemas.openxmlformats.org/presentationml/2006/main">
  <p:tag name="NUM" val="6"/>
</p:tagLst>
</file>

<file path=ppt/tags/tag329.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30.xml><?xml version="1.0" encoding="utf-8"?>
<p:tagLst xmlns:a="http://schemas.openxmlformats.org/drawingml/2006/main" xmlns:r="http://schemas.openxmlformats.org/officeDocument/2006/relationships" xmlns:p="http://schemas.openxmlformats.org/presentationml/2006/main">
  <p:tag name="NUM" val="8"/>
</p:tagLst>
</file>

<file path=ppt/tags/tag331.xml><?xml version="1.0" encoding="utf-8"?>
<p:tagLst xmlns:a="http://schemas.openxmlformats.org/drawingml/2006/main" xmlns:r="http://schemas.openxmlformats.org/officeDocument/2006/relationships" xmlns:p="http://schemas.openxmlformats.org/presentationml/2006/main">
  <p:tag name="NUM" val="9"/>
</p:tagLst>
</file>

<file path=ppt/tags/tag332.xml><?xml version="1.0" encoding="utf-8"?>
<p:tagLst xmlns:a="http://schemas.openxmlformats.org/drawingml/2006/main" xmlns:r="http://schemas.openxmlformats.org/officeDocument/2006/relationships" xmlns:p="http://schemas.openxmlformats.org/presentationml/2006/main">
  <p:tag name="NUM" val="10"/>
</p:tagLst>
</file>

<file path=ppt/tags/tag333.xml><?xml version="1.0" encoding="utf-8"?>
<p:tagLst xmlns:a="http://schemas.openxmlformats.org/drawingml/2006/main" xmlns:r="http://schemas.openxmlformats.org/officeDocument/2006/relationships" xmlns:p="http://schemas.openxmlformats.org/presentationml/2006/main">
  <p:tag name="NUM" val="11"/>
</p:tagLst>
</file>

<file path=ppt/tags/tag334.xml><?xml version="1.0" encoding="utf-8"?>
<p:tagLst xmlns:a="http://schemas.openxmlformats.org/drawingml/2006/main" xmlns:r="http://schemas.openxmlformats.org/officeDocument/2006/relationships" xmlns:p="http://schemas.openxmlformats.org/presentationml/2006/main">
  <p:tag name="NUM" val="12"/>
</p:tagLst>
</file>

<file path=ppt/tags/tag335.xml><?xml version="1.0" encoding="utf-8"?>
<p:tagLst xmlns:a="http://schemas.openxmlformats.org/drawingml/2006/main" xmlns:r="http://schemas.openxmlformats.org/officeDocument/2006/relationships" xmlns:p="http://schemas.openxmlformats.org/presentationml/2006/main">
  <p:tag name="NUM" val="13"/>
</p:tagLst>
</file>

<file path=ppt/tags/tag336.xml><?xml version="1.0" encoding="utf-8"?>
<p:tagLst xmlns:a="http://schemas.openxmlformats.org/drawingml/2006/main" xmlns:r="http://schemas.openxmlformats.org/officeDocument/2006/relationships" xmlns:p="http://schemas.openxmlformats.org/presentationml/2006/main">
  <p:tag name="NUM" val="14"/>
</p:tagLst>
</file>

<file path=ppt/tags/tag337.xml><?xml version="1.0" encoding="utf-8"?>
<p:tagLst xmlns:a="http://schemas.openxmlformats.org/drawingml/2006/main" xmlns:r="http://schemas.openxmlformats.org/officeDocument/2006/relationships" xmlns:p="http://schemas.openxmlformats.org/presentationml/2006/main">
  <p:tag name="NUM" val="15"/>
</p:tagLst>
</file>

<file path=ppt/tags/tag338.xml><?xml version="1.0" encoding="utf-8"?>
<p:tagLst xmlns:a="http://schemas.openxmlformats.org/drawingml/2006/main" xmlns:r="http://schemas.openxmlformats.org/officeDocument/2006/relationships" xmlns:p="http://schemas.openxmlformats.org/presentationml/2006/main">
  <p:tag name="NUM" val="16"/>
</p:tagLst>
</file>

<file path=ppt/tags/tag339.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40.xml><?xml version="1.0" encoding="utf-8"?>
<p:tagLst xmlns:a="http://schemas.openxmlformats.org/drawingml/2006/main" xmlns:r="http://schemas.openxmlformats.org/officeDocument/2006/relationships" xmlns:p="http://schemas.openxmlformats.org/presentationml/2006/main">
  <p:tag name="NUM" val="2"/>
</p:tagLst>
</file>

<file path=ppt/tags/tag341.xml><?xml version="1.0" encoding="utf-8"?>
<p:tagLst xmlns:a="http://schemas.openxmlformats.org/drawingml/2006/main" xmlns:r="http://schemas.openxmlformats.org/officeDocument/2006/relationships" xmlns:p="http://schemas.openxmlformats.org/presentationml/2006/main">
  <p:tag name="NUM" val="3"/>
</p:tagLst>
</file>

<file path=ppt/tags/tag342.xml><?xml version="1.0" encoding="utf-8"?>
<p:tagLst xmlns:a="http://schemas.openxmlformats.org/drawingml/2006/main" xmlns:r="http://schemas.openxmlformats.org/officeDocument/2006/relationships" xmlns:p="http://schemas.openxmlformats.org/presentationml/2006/main">
  <p:tag name="NUM" val="4"/>
</p:tagLst>
</file>

<file path=ppt/tags/tag343.xml><?xml version="1.0" encoding="utf-8"?>
<p:tagLst xmlns:a="http://schemas.openxmlformats.org/drawingml/2006/main" xmlns:r="http://schemas.openxmlformats.org/officeDocument/2006/relationships" xmlns:p="http://schemas.openxmlformats.org/presentationml/2006/main">
  <p:tag name="NUM" val="1"/>
</p:tagLst>
</file>

<file path=ppt/tags/tag344.xml><?xml version="1.0" encoding="utf-8"?>
<p:tagLst xmlns:a="http://schemas.openxmlformats.org/drawingml/2006/main" xmlns:r="http://schemas.openxmlformats.org/officeDocument/2006/relationships" xmlns:p="http://schemas.openxmlformats.org/presentationml/2006/main">
  <p:tag name="NUM" val="2"/>
</p:tagLst>
</file>

<file path=ppt/tags/tag345.xml><?xml version="1.0" encoding="utf-8"?>
<p:tagLst xmlns:a="http://schemas.openxmlformats.org/drawingml/2006/main" xmlns:r="http://schemas.openxmlformats.org/officeDocument/2006/relationships" xmlns:p="http://schemas.openxmlformats.org/presentationml/2006/main">
  <p:tag name="NUM" val="3"/>
</p:tagLst>
</file>

<file path=ppt/tags/tag346.xml><?xml version="1.0" encoding="utf-8"?>
<p:tagLst xmlns:a="http://schemas.openxmlformats.org/drawingml/2006/main" xmlns:r="http://schemas.openxmlformats.org/officeDocument/2006/relationships" xmlns:p="http://schemas.openxmlformats.org/presentationml/2006/main">
  <p:tag name="NUM" val="4"/>
</p:tagLst>
</file>

<file path=ppt/tags/tag347.xml><?xml version="1.0" encoding="utf-8"?>
<p:tagLst xmlns:a="http://schemas.openxmlformats.org/drawingml/2006/main" xmlns:r="http://schemas.openxmlformats.org/officeDocument/2006/relationships" xmlns:p="http://schemas.openxmlformats.org/presentationml/2006/main">
  <p:tag name="NUM" val="5"/>
</p:tagLst>
</file>

<file path=ppt/tags/tag348.xml><?xml version="1.0" encoding="utf-8"?>
<p:tagLst xmlns:a="http://schemas.openxmlformats.org/drawingml/2006/main" xmlns:r="http://schemas.openxmlformats.org/officeDocument/2006/relationships" xmlns:p="http://schemas.openxmlformats.org/presentationml/2006/main">
  <p:tag name="NUM" val="6"/>
</p:tagLst>
</file>

<file path=ppt/tags/tag349.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50.xml><?xml version="1.0" encoding="utf-8"?>
<p:tagLst xmlns:a="http://schemas.openxmlformats.org/drawingml/2006/main" xmlns:r="http://schemas.openxmlformats.org/officeDocument/2006/relationships" xmlns:p="http://schemas.openxmlformats.org/presentationml/2006/main">
  <p:tag name="NUM" val="8"/>
</p:tagLst>
</file>

<file path=ppt/tags/tag351.xml><?xml version="1.0" encoding="utf-8"?>
<p:tagLst xmlns:a="http://schemas.openxmlformats.org/drawingml/2006/main" xmlns:r="http://schemas.openxmlformats.org/officeDocument/2006/relationships" xmlns:p="http://schemas.openxmlformats.org/presentationml/2006/main">
  <p:tag name="NUM" val="9"/>
</p:tagLst>
</file>

<file path=ppt/tags/tag352.xml><?xml version="1.0" encoding="utf-8"?>
<p:tagLst xmlns:a="http://schemas.openxmlformats.org/drawingml/2006/main" xmlns:r="http://schemas.openxmlformats.org/officeDocument/2006/relationships" xmlns:p="http://schemas.openxmlformats.org/presentationml/2006/main">
  <p:tag name="NUM" val="1"/>
</p:tagLst>
</file>

<file path=ppt/tags/tag353.xml><?xml version="1.0" encoding="utf-8"?>
<p:tagLst xmlns:a="http://schemas.openxmlformats.org/drawingml/2006/main" xmlns:r="http://schemas.openxmlformats.org/officeDocument/2006/relationships" xmlns:p="http://schemas.openxmlformats.org/presentationml/2006/main">
  <p:tag name="NUM" val="2"/>
</p:tagLst>
</file>

<file path=ppt/tags/tag354.xml><?xml version="1.0" encoding="utf-8"?>
<p:tagLst xmlns:a="http://schemas.openxmlformats.org/drawingml/2006/main" xmlns:r="http://schemas.openxmlformats.org/officeDocument/2006/relationships" xmlns:p="http://schemas.openxmlformats.org/presentationml/2006/main">
  <p:tag name="NUM" val="3"/>
</p:tagLst>
</file>

<file path=ppt/tags/tag355.xml><?xml version="1.0" encoding="utf-8"?>
<p:tagLst xmlns:a="http://schemas.openxmlformats.org/drawingml/2006/main" xmlns:r="http://schemas.openxmlformats.org/officeDocument/2006/relationships" xmlns:p="http://schemas.openxmlformats.org/presentationml/2006/main">
  <p:tag name="NUM" val="4"/>
</p:tagLst>
</file>

<file path=ppt/tags/tag356.xml><?xml version="1.0" encoding="utf-8"?>
<p:tagLst xmlns:a="http://schemas.openxmlformats.org/drawingml/2006/main" xmlns:r="http://schemas.openxmlformats.org/officeDocument/2006/relationships" xmlns:p="http://schemas.openxmlformats.org/presentationml/2006/main">
  <p:tag name="NUM" val="5"/>
</p:tagLst>
</file>

<file path=ppt/tags/tag357.xml><?xml version="1.0" encoding="utf-8"?>
<p:tagLst xmlns:a="http://schemas.openxmlformats.org/drawingml/2006/main" xmlns:r="http://schemas.openxmlformats.org/officeDocument/2006/relationships" xmlns:p="http://schemas.openxmlformats.org/presentationml/2006/main">
  <p:tag name="NUM" val="6"/>
</p:tagLst>
</file>

<file path=ppt/tags/tag358.xml><?xml version="1.0" encoding="utf-8"?>
<p:tagLst xmlns:a="http://schemas.openxmlformats.org/drawingml/2006/main" xmlns:r="http://schemas.openxmlformats.org/officeDocument/2006/relationships" xmlns:p="http://schemas.openxmlformats.org/presentationml/2006/main">
  <p:tag name="NUM" val="7"/>
</p:tagLst>
</file>

<file path=ppt/tags/tag359.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60.xml><?xml version="1.0" encoding="utf-8"?>
<p:tagLst xmlns:a="http://schemas.openxmlformats.org/drawingml/2006/main" xmlns:r="http://schemas.openxmlformats.org/officeDocument/2006/relationships" xmlns:p="http://schemas.openxmlformats.org/presentationml/2006/main">
  <p:tag name="NUM" val="9"/>
</p:tagLst>
</file>

<file path=ppt/tags/tag361.xml><?xml version="1.0" encoding="utf-8"?>
<p:tagLst xmlns:a="http://schemas.openxmlformats.org/drawingml/2006/main" xmlns:r="http://schemas.openxmlformats.org/officeDocument/2006/relationships" xmlns:p="http://schemas.openxmlformats.org/presentationml/2006/main">
  <p:tag name="NUM" val="1"/>
</p:tagLst>
</file>

<file path=ppt/tags/tag362.xml><?xml version="1.0" encoding="utf-8"?>
<p:tagLst xmlns:a="http://schemas.openxmlformats.org/drawingml/2006/main" xmlns:r="http://schemas.openxmlformats.org/officeDocument/2006/relationships" xmlns:p="http://schemas.openxmlformats.org/presentationml/2006/main">
  <p:tag name="NUM" val="2"/>
</p:tagLst>
</file>

<file path=ppt/tags/tag363.xml><?xml version="1.0" encoding="utf-8"?>
<p:tagLst xmlns:a="http://schemas.openxmlformats.org/drawingml/2006/main" xmlns:r="http://schemas.openxmlformats.org/officeDocument/2006/relationships" xmlns:p="http://schemas.openxmlformats.org/presentationml/2006/main">
  <p:tag name="NUM" val="3"/>
</p:tagLst>
</file>

<file path=ppt/tags/tag364.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6"/>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3"/>
</p:tagLst>
</file>

<file path=ppt/tags/tag51.xml><?xml version="1.0" encoding="utf-8"?>
<p:tagLst xmlns:a="http://schemas.openxmlformats.org/drawingml/2006/main" xmlns:r="http://schemas.openxmlformats.org/officeDocument/2006/relationships" xmlns:p="http://schemas.openxmlformats.org/presentationml/2006/main">
  <p:tag name="NUM" val="14"/>
</p:tagLst>
</file>

<file path=ppt/tags/tag52.xml><?xml version="1.0" encoding="utf-8"?>
<p:tagLst xmlns:a="http://schemas.openxmlformats.org/drawingml/2006/main" xmlns:r="http://schemas.openxmlformats.org/officeDocument/2006/relationships" xmlns:p="http://schemas.openxmlformats.org/presentationml/2006/main">
  <p:tag name="NUM" val="15"/>
</p:tagLst>
</file>

<file path=ppt/tags/tag53.xml><?xml version="1.0" encoding="utf-8"?>
<p:tagLst xmlns:a="http://schemas.openxmlformats.org/drawingml/2006/main" xmlns:r="http://schemas.openxmlformats.org/officeDocument/2006/relationships" xmlns:p="http://schemas.openxmlformats.org/presentationml/2006/main">
  <p:tag name="NUM" val="17"/>
</p:tagLst>
</file>

<file path=ppt/tags/tag54.xml><?xml version="1.0" encoding="utf-8"?>
<p:tagLst xmlns:a="http://schemas.openxmlformats.org/drawingml/2006/main" xmlns:r="http://schemas.openxmlformats.org/officeDocument/2006/relationships" xmlns:p="http://schemas.openxmlformats.org/presentationml/2006/main">
  <p:tag name="NUM" val="18"/>
</p:tagLst>
</file>

<file path=ppt/tags/tag55.xml><?xml version="1.0" encoding="utf-8"?>
<p:tagLst xmlns:a="http://schemas.openxmlformats.org/drawingml/2006/main" xmlns:r="http://schemas.openxmlformats.org/officeDocument/2006/relationships" xmlns:p="http://schemas.openxmlformats.org/presentationml/2006/main">
  <p:tag name="NUM" val="19"/>
</p:tagLst>
</file>

<file path=ppt/tags/tag56.xml><?xml version="1.0" encoding="utf-8"?>
<p:tagLst xmlns:a="http://schemas.openxmlformats.org/drawingml/2006/main" xmlns:r="http://schemas.openxmlformats.org/officeDocument/2006/relationships" xmlns:p="http://schemas.openxmlformats.org/presentationml/2006/main">
  <p:tag name="NUM" val="20"/>
</p:tagLst>
</file>

<file path=ppt/tags/tag57.xml><?xml version="1.0" encoding="utf-8"?>
<p:tagLst xmlns:a="http://schemas.openxmlformats.org/drawingml/2006/main" xmlns:r="http://schemas.openxmlformats.org/officeDocument/2006/relationships" xmlns:p="http://schemas.openxmlformats.org/presentationml/2006/main">
  <p:tag name="NUM" val="21"/>
</p:tagLst>
</file>

<file path=ppt/tags/tag58.xml><?xml version="1.0" encoding="utf-8"?>
<p:tagLst xmlns:a="http://schemas.openxmlformats.org/drawingml/2006/main" xmlns:r="http://schemas.openxmlformats.org/officeDocument/2006/relationships" xmlns:p="http://schemas.openxmlformats.org/presentationml/2006/main">
  <p:tag name="NUM" val="2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22dd88d-215d-4aa3-b4bb-fde9f8d70396" xsi:nil="true"/>
    <lcf76f155ced4ddcb4097134ff3c332f xmlns="08f2891a-1356-4a89-84a2-18d759574360">
      <Terms xmlns="http://schemas.microsoft.com/office/infopath/2007/PartnerControls"/>
    </lcf76f155ced4ddcb4097134ff3c332f>
    <_Flow_SignoffStatus xmlns="08f2891a-1356-4a89-84a2-18d759574360" xsi:nil="true"/>
    <SharedWithUsers xmlns="022dd88d-215d-4aa3-b4bb-fde9f8d70396">
      <UserInfo>
        <DisplayName>Sarah Roberton</DisplayName>
        <AccountId>27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1AF14139CC8A46B417B393C7A5B007" ma:contentTypeVersion="17" ma:contentTypeDescription="Create a new document." ma:contentTypeScope="" ma:versionID="11ae14d5843199b6add61e841e727890">
  <xsd:schema xmlns:xsd="http://www.w3.org/2001/XMLSchema" xmlns:xs="http://www.w3.org/2001/XMLSchema" xmlns:p="http://schemas.microsoft.com/office/2006/metadata/properties" xmlns:ns2="08f2891a-1356-4a89-84a2-18d759574360" xmlns:ns3="022dd88d-215d-4aa3-b4bb-fde9f8d70396" targetNamespace="http://schemas.microsoft.com/office/2006/metadata/properties" ma:root="true" ma:fieldsID="7e19d75bdcd7694a785d85b79ef708da" ns2:_="" ns3:_="">
    <xsd:import namespace="08f2891a-1356-4a89-84a2-18d759574360"/>
    <xsd:import namespace="022dd88d-215d-4aa3-b4bb-fde9f8d703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_Flow_SignoffStatu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f2891a-1356-4a89-84a2-18d759574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c9dfd49-6f02-424b-a9fe-6e5ed34665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2dd88d-215d-4aa3-b4bb-fde9f8d703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9ac502d-fca1-4b9a-aa44-82f5a25b8fce}" ma:internalName="TaxCatchAll" ma:showField="CatchAllData" ma:web="022dd88d-215d-4aa3-b4bb-fde9f8d703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4B1EC-EE69-4132-A22C-64A1189599B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22dd88d-215d-4aa3-b4bb-fde9f8d70396"/>
    <ds:schemaRef ds:uri="08f2891a-1356-4a89-84a2-18d759574360"/>
    <ds:schemaRef ds:uri="http://www.w3.org/XML/1998/namespace"/>
    <ds:schemaRef ds:uri="http://purl.org/dc/dcmitype/"/>
  </ds:schemaRefs>
</ds:datastoreItem>
</file>

<file path=customXml/itemProps2.xml><?xml version="1.0" encoding="utf-8"?>
<ds:datastoreItem xmlns:ds="http://schemas.openxmlformats.org/officeDocument/2006/customXml" ds:itemID="{AD8A9F88-F6D1-42EF-88AB-5BDC256C90A3}">
  <ds:schemaRefs>
    <ds:schemaRef ds:uri="022dd88d-215d-4aa3-b4bb-fde9f8d70396"/>
    <ds:schemaRef ds:uri="08f2891a-1356-4a89-84a2-18d7595743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07222B-1091-40B3-AAC5-30D40A2E1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6134</TotalTime>
  <Words>3918</Words>
  <Application>Microsoft Office PowerPoint</Application>
  <PresentationFormat>Widescreen</PresentationFormat>
  <Paragraphs>427</Paragraphs>
  <Slides>36</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-apple-system</vt:lpstr>
      <vt:lpstr>Arial</vt:lpstr>
      <vt:lpstr>Calibri</vt:lpstr>
      <vt:lpstr>Calibri Light</vt:lpstr>
      <vt:lpstr>Cordia New</vt:lpstr>
      <vt:lpstr>Montserrat</vt:lpstr>
      <vt:lpstr>Montserrat ExtraLight</vt:lpstr>
      <vt:lpstr>Montserrat Light</vt:lpstr>
      <vt:lpstr>Montserrat Medium</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Roberton</dc:creator>
  <cp:lastModifiedBy>Stéphane Duquesnoy</cp:lastModifiedBy>
  <cp:revision>32</cp:revision>
  <dcterms:created xsi:type="dcterms:W3CDTF">2022-11-02T13:12:14Z</dcterms:created>
  <dcterms:modified xsi:type="dcterms:W3CDTF">2023-03-29T21:00:48Z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0x010100061AF14139CC8A46B417B393C7A5B007</vt:lpwstr>
  </property>
  <property fmtid="{D5CDD505-2E9C-101B-9397-08002B2CF9AE}" pid="3" name="MediaServiceImageTags">
    <vt:lpwstr/>
  </property>
</Properties>
</file>